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3" r:id="rId2"/>
    <p:sldId id="314" r:id="rId3"/>
    <p:sldId id="315" r:id="rId4"/>
    <p:sldId id="260" r:id="rId5"/>
    <p:sldId id="316" r:id="rId6"/>
    <p:sldId id="324" r:id="rId7"/>
    <p:sldId id="332" r:id="rId8"/>
    <p:sldId id="331" r:id="rId9"/>
    <p:sldId id="330" r:id="rId10"/>
    <p:sldId id="329" r:id="rId11"/>
    <p:sldId id="328" r:id="rId12"/>
    <p:sldId id="327" r:id="rId13"/>
    <p:sldId id="326" r:id="rId14"/>
    <p:sldId id="333"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719" autoAdjust="0"/>
  </p:normalViewPr>
  <p:slideViewPr>
    <p:cSldViewPr snapToGrid="0">
      <p:cViewPr varScale="1">
        <p:scale>
          <a:sx n="100" d="100"/>
          <a:sy n="100"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2FED9-4EB7-4BBD-998D-1E240D0CF8F7}"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64847-E1EF-4803-A745-C6EC38DAA263}" type="slidenum">
              <a:rPr lang="en-US" smtClean="0"/>
              <a:t>‹#›</a:t>
            </a:fld>
            <a:endParaRPr lang="en-US"/>
          </a:p>
        </p:txBody>
      </p:sp>
    </p:spTree>
    <p:extLst>
      <p:ext uri="{BB962C8B-B14F-4D97-AF65-F5344CB8AC3E}">
        <p14:creationId xmlns:p14="http://schemas.microsoft.com/office/powerpoint/2010/main" val="243665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gn="l">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1. Introduction</a:t>
            </a:r>
          </a:p>
          <a:p>
            <a:pPr marL="6350" marR="0" indent="-6350" algn="l">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Hello. My name is Leo Primero. I am an NCU Doctor of Philosophy in Organizational Leadership Student. Today, my presentation is focused on discussing a change initiative that would be vital for our organizational growth. Change in every organization is a natural event. Not one is exempted from it. The way changes are carried out may vary from one organization to another and these changes come bringing with them results that whether we like them or not (</a:t>
            </a:r>
            <a:r>
              <a:rPr lang="en-US" sz="1800" dirty="0" err="1">
                <a:solidFill>
                  <a:srgbClr val="000000"/>
                </a:solidFill>
                <a:effectLst/>
                <a:latin typeface="Times New Roman" panose="02020603050405020304" pitchFamily="18" charset="0"/>
                <a:ea typeface="Times New Roman" panose="02020603050405020304" pitchFamily="18" charset="0"/>
              </a:rPr>
              <a:t>Talmaciu</a:t>
            </a:r>
            <a:r>
              <a:rPr lang="en-US" sz="1800" dirty="0">
                <a:solidFill>
                  <a:srgbClr val="000000"/>
                </a:solidFill>
                <a:effectLst/>
                <a:latin typeface="Times New Roman" panose="02020603050405020304" pitchFamily="18" charset="0"/>
                <a:ea typeface="Times New Roman" panose="02020603050405020304" pitchFamily="18" charset="0"/>
              </a:rPr>
              <a:t>, 2014). Having an unsuccessful change effort can have a very adverse effects to an organization. It can be painful and discouraging for everyone involved especially if the organization lacks the preparations and lack communication during crises as an example. But if organizations look at change simply as moving from one state to a more desired state, perhaps they can plan well and execute change that will be productive and rewarding (</a:t>
            </a:r>
            <a:r>
              <a:rPr lang="en-US" sz="1800" dirty="0" err="1">
                <a:solidFill>
                  <a:srgbClr val="000000"/>
                </a:solidFill>
                <a:effectLst/>
                <a:latin typeface="Times New Roman" panose="02020603050405020304" pitchFamily="18" charset="0"/>
                <a:ea typeface="Times New Roman" panose="02020603050405020304" pitchFamily="18" charset="0"/>
              </a:rPr>
              <a:t>Todnem</a:t>
            </a:r>
            <a:r>
              <a:rPr lang="en-US" sz="1800" dirty="0">
                <a:solidFill>
                  <a:srgbClr val="000000"/>
                </a:solidFill>
                <a:effectLst/>
                <a:latin typeface="Times New Roman" panose="02020603050405020304" pitchFamily="18" charset="0"/>
                <a:ea typeface="Times New Roman" panose="02020603050405020304" pitchFamily="18" charset="0"/>
              </a:rPr>
              <a:t>, 2016).  </a:t>
            </a:r>
          </a:p>
        </p:txBody>
      </p:sp>
      <p:sp>
        <p:nvSpPr>
          <p:cNvPr id="4" name="Slide Number Placeholder 3"/>
          <p:cNvSpPr>
            <a:spLocks noGrp="1"/>
          </p:cNvSpPr>
          <p:nvPr>
            <p:ph type="sldNum" sz="quarter" idx="5"/>
          </p:nvPr>
        </p:nvSpPr>
        <p:spPr/>
        <p:txBody>
          <a:bodyPr/>
          <a:lstStyle/>
          <a:p>
            <a:fld id="{87E64847-E1EF-4803-A745-C6EC38DAA263}" type="slidenum">
              <a:rPr lang="en-US" smtClean="0"/>
              <a:t>1</a:t>
            </a:fld>
            <a:endParaRPr lang="en-US"/>
          </a:p>
        </p:txBody>
      </p:sp>
    </p:spTree>
    <p:extLst>
      <p:ext uri="{BB962C8B-B14F-4D97-AF65-F5344CB8AC3E}">
        <p14:creationId xmlns:p14="http://schemas.microsoft.com/office/powerpoint/2010/main" val="163962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10.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Step 5. Remove obstacles to change. Without obstacles, it will empower the broad-base change. It can be done by changing the current work environment structure and by encouraging inventive and bright ideas (Kotter, 2016). This might require the help of human resources and pertinent business units to assist in the initiatives. The help of the head of each business unit is required that proper dissemination and compliance of the programs be followed (</a:t>
            </a:r>
            <a:r>
              <a:rPr lang="en-US" sz="1800" dirty="0" err="1">
                <a:solidFill>
                  <a:srgbClr val="000000"/>
                </a:solidFill>
                <a:effectLst/>
                <a:latin typeface="Times New Roman" panose="02020603050405020304" pitchFamily="18" charset="0"/>
                <a:ea typeface="Times New Roman" panose="02020603050405020304" pitchFamily="18" charset="0"/>
              </a:rPr>
              <a:t>Luhman</a:t>
            </a:r>
            <a:r>
              <a:rPr lang="en-US" sz="1800" dirty="0">
                <a:solidFill>
                  <a:srgbClr val="000000"/>
                </a:solidFill>
                <a:effectLst/>
                <a:latin typeface="Times New Roman" panose="02020603050405020304" pitchFamily="18" charset="0"/>
                <a:ea typeface="Times New Roman" panose="02020603050405020304" pitchFamily="18" charset="0"/>
              </a:rPr>
              <a:t> &amp; Cunliffe, 2013).</a:t>
            </a:r>
          </a:p>
        </p:txBody>
      </p:sp>
      <p:sp>
        <p:nvSpPr>
          <p:cNvPr id="4" name="Slide Number Placeholder 3"/>
          <p:cNvSpPr>
            <a:spLocks noGrp="1"/>
          </p:cNvSpPr>
          <p:nvPr>
            <p:ph type="sldNum" sz="quarter" idx="5"/>
          </p:nvPr>
        </p:nvSpPr>
        <p:spPr/>
        <p:txBody>
          <a:bodyPr/>
          <a:lstStyle/>
          <a:p>
            <a:fld id="{87E64847-E1EF-4803-A745-C6EC38DAA263}" type="slidenum">
              <a:rPr lang="en-US" smtClean="0"/>
              <a:t>10</a:t>
            </a:fld>
            <a:endParaRPr lang="en-US"/>
          </a:p>
        </p:txBody>
      </p:sp>
    </p:spTree>
    <p:extLst>
      <p:ext uri="{BB962C8B-B14F-4D97-AF65-F5344CB8AC3E}">
        <p14:creationId xmlns:p14="http://schemas.microsoft.com/office/powerpoint/2010/main" val="307421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11.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Step 6.  Generate short-term wins. In order to have momentum, short wins will need to be achieved. These wins must be directly related to the effort. They need to be specific about their relationship with the effort. They need to be broadcasted upon achievement (</a:t>
            </a:r>
            <a:r>
              <a:rPr lang="en-US" sz="1800" dirty="0" err="1">
                <a:solidFill>
                  <a:srgbClr val="000000"/>
                </a:solidFill>
                <a:effectLst/>
                <a:latin typeface="Times New Roman" panose="02020603050405020304" pitchFamily="18" charset="0"/>
                <a:ea typeface="Times New Roman" panose="02020603050405020304" pitchFamily="18" charset="0"/>
              </a:rPr>
              <a:t>Todnem</a:t>
            </a:r>
            <a:r>
              <a:rPr lang="en-US" sz="1800" dirty="0">
                <a:solidFill>
                  <a:srgbClr val="000000"/>
                </a:solidFill>
                <a:effectLst/>
                <a:latin typeface="Times New Roman" panose="02020603050405020304" pitchFamily="18" charset="0"/>
                <a:ea typeface="Times New Roman" panose="02020603050405020304" pitchFamily="18" charset="0"/>
              </a:rPr>
              <a:t>, 2016). Surveys, interviews can be used to record success. Stakeholders can be asked of their opinions and recorded to validate that the process works. Clients can be contacted that the standard of skills delivered by those taking up the skills is near par of the people who are deemed, experts.</a:t>
            </a:r>
          </a:p>
        </p:txBody>
      </p:sp>
      <p:sp>
        <p:nvSpPr>
          <p:cNvPr id="4" name="Slide Number Placeholder 3"/>
          <p:cNvSpPr>
            <a:spLocks noGrp="1"/>
          </p:cNvSpPr>
          <p:nvPr>
            <p:ph type="sldNum" sz="quarter" idx="5"/>
          </p:nvPr>
        </p:nvSpPr>
        <p:spPr/>
        <p:txBody>
          <a:bodyPr/>
          <a:lstStyle/>
          <a:p>
            <a:fld id="{87E64847-E1EF-4803-A745-C6EC38DAA263}" type="slidenum">
              <a:rPr lang="en-US" smtClean="0"/>
              <a:t>11</a:t>
            </a:fld>
            <a:endParaRPr lang="en-US"/>
          </a:p>
        </p:txBody>
      </p:sp>
    </p:spTree>
    <p:extLst>
      <p:ext uri="{BB962C8B-B14F-4D97-AF65-F5344CB8AC3E}">
        <p14:creationId xmlns:p14="http://schemas.microsoft.com/office/powerpoint/2010/main" val="406728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12.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Step 7.  Sustain the acceleration. As each short-term win gets accumulated, the acceleration of the initiative becomes steadier and more constant. There should be a constant retrospective of the processes used and that the effort to further improve the process is required to ensure sustenance of pace. The need to identify what worked, what did not work, and what could be done better should always be asked (Wheeler &amp; Holmes, 2017).</a:t>
            </a:r>
          </a:p>
        </p:txBody>
      </p:sp>
      <p:sp>
        <p:nvSpPr>
          <p:cNvPr id="4" name="Slide Number Placeholder 3"/>
          <p:cNvSpPr>
            <a:spLocks noGrp="1"/>
          </p:cNvSpPr>
          <p:nvPr>
            <p:ph type="sldNum" sz="quarter" idx="5"/>
          </p:nvPr>
        </p:nvSpPr>
        <p:spPr/>
        <p:txBody>
          <a:bodyPr/>
          <a:lstStyle/>
          <a:p>
            <a:fld id="{87E64847-E1EF-4803-A745-C6EC38DAA263}" type="slidenum">
              <a:rPr lang="en-US" smtClean="0"/>
              <a:t>12</a:t>
            </a:fld>
            <a:endParaRPr lang="en-US"/>
          </a:p>
        </p:txBody>
      </p:sp>
    </p:spTree>
    <p:extLst>
      <p:ext uri="{BB962C8B-B14F-4D97-AF65-F5344CB8AC3E}">
        <p14:creationId xmlns:p14="http://schemas.microsoft.com/office/powerpoint/2010/main" val="51228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13.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Step 8.  Cement the institution of change. At this point, the retrospection of the change programs and the initiative process should be matured. The initiative should now be integrated into the work environment and into the daily tasks of the employees involved. Progress should be constantly monitored and any obstacles that arise and noncompliance should be addressed so that momentum is maintained (</a:t>
            </a:r>
            <a:r>
              <a:rPr lang="en-US" sz="1800" dirty="0" err="1">
                <a:solidFill>
                  <a:srgbClr val="000000"/>
                </a:solidFill>
                <a:effectLst/>
                <a:latin typeface="Times New Roman" panose="02020603050405020304" pitchFamily="18" charset="0"/>
                <a:ea typeface="Times New Roman" panose="02020603050405020304" pitchFamily="18" charset="0"/>
              </a:rPr>
              <a:t>Pizzini</a:t>
            </a:r>
            <a:r>
              <a:rPr lang="en-US" sz="1800" dirty="0">
                <a:solidFill>
                  <a:srgbClr val="000000"/>
                </a:solidFill>
                <a:effectLst/>
                <a:latin typeface="Times New Roman" panose="02020603050405020304" pitchFamily="18" charset="0"/>
                <a:ea typeface="Times New Roman" panose="02020603050405020304" pitchFamily="18" charset="0"/>
              </a:rPr>
              <a:t>, et al., 2019).</a:t>
            </a:r>
          </a:p>
        </p:txBody>
      </p:sp>
      <p:sp>
        <p:nvSpPr>
          <p:cNvPr id="4" name="Slide Number Placeholder 3"/>
          <p:cNvSpPr>
            <a:spLocks noGrp="1"/>
          </p:cNvSpPr>
          <p:nvPr>
            <p:ph type="sldNum" sz="quarter" idx="5"/>
          </p:nvPr>
        </p:nvSpPr>
        <p:spPr/>
        <p:txBody>
          <a:bodyPr/>
          <a:lstStyle/>
          <a:p>
            <a:fld id="{87E64847-E1EF-4803-A745-C6EC38DAA263}" type="slidenum">
              <a:rPr lang="en-US" smtClean="0"/>
              <a:t>13</a:t>
            </a:fld>
            <a:endParaRPr lang="en-US"/>
          </a:p>
        </p:txBody>
      </p:sp>
    </p:spTree>
    <p:extLst>
      <p:ext uri="{BB962C8B-B14F-4D97-AF65-F5344CB8AC3E}">
        <p14:creationId xmlns:p14="http://schemas.microsoft.com/office/powerpoint/2010/main" val="233616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14. Conclusion</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Having a model structure of affecting change is a good way to make sure that the steps and measures of initiating the needed change are done correctly. Proper research is important that the crisis before it becomes full-blown can be averted and remedied. Organizational change has become an expected constant that cannot be averted. The more it is avoided, the harder the fall when it becomes a crisis. Organizations will need to be ready to progress it its structure, technology, processes, culture, attitudes, and behaviors if they want to retain their competitive edges (</a:t>
            </a:r>
            <a:r>
              <a:rPr lang="en-US" sz="1800" dirty="0" err="1">
                <a:solidFill>
                  <a:srgbClr val="000000"/>
                </a:solidFill>
                <a:effectLst/>
                <a:latin typeface="Times New Roman" panose="02020603050405020304" pitchFamily="18" charset="0"/>
                <a:ea typeface="Times New Roman" panose="02020603050405020304" pitchFamily="18" charset="0"/>
              </a:rPr>
              <a:t>Talmaciu</a:t>
            </a:r>
            <a:r>
              <a:rPr lang="en-US" sz="1800" dirty="0">
                <a:solidFill>
                  <a:srgbClr val="000000"/>
                </a:solidFill>
                <a:effectLst/>
                <a:latin typeface="Times New Roman" panose="02020603050405020304" pitchFamily="18" charset="0"/>
                <a:ea typeface="Times New Roman" panose="02020603050405020304" pitchFamily="18" charset="0"/>
              </a:rPr>
              <a:t>, 2014).</a:t>
            </a:r>
          </a:p>
        </p:txBody>
      </p:sp>
      <p:sp>
        <p:nvSpPr>
          <p:cNvPr id="4" name="Slide Number Placeholder 3"/>
          <p:cNvSpPr>
            <a:spLocks noGrp="1"/>
          </p:cNvSpPr>
          <p:nvPr>
            <p:ph type="sldNum" sz="quarter" idx="5"/>
          </p:nvPr>
        </p:nvSpPr>
        <p:spPr/>
        <p:txBody>
          <a:bodyPr/>
          <a:lstStyle/>
          <a:p>
            <a:fld id="{87E64847-E1EF-4803-A745-C6EC38DAA263}" type="slidenum">
              <a:rPr lang="en-US" smtClean="0"/>
              <a:t>14</a:t>
            </a:fld>
            <a:endParaRPr lang="en-US"/>
          </a:p>
        </p:txBody>
      </p:sp>
    </p:spTree>
    <p:extLst>
      <p:ext uri="{BB962C8B-B14F-4D97-AF65-F5344CB8AC3E}">
        <p14:creationId xmlns:p14="http://schemas.microsoft.com/office/powerpoint/2010/main" val="374918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Kotter, J. (2016, Sept. 22). </a:t>
            </a:r>
            <a:r>
              <a:rPr lang="en-US" sz="1800" i="1" dirty="0">
                <a:solidFill>
                  <a:srgbClr val="000000"/>
                </a:solidFill>
                <a:effectLst/>
                <a:latin typeface="Times New Roman" panose="02020603050405020304" pitchFamily="18" charset="0"/>
                <a:ea typeface="Times New Roman" panose="02020603050405020304" pitchFamily="18" charset="0"/>
              </a:rPr>
              <a:t>8-step process. </a:t>
            </a:r>
            <a:r>
              <a:rPr lang="en-US" sz="1800" dirty="0">
                <a:solidFill>
                  <a:srgbClr val="000000"/>
                </a:solidFill>
                <a:effectLst/>
                <a:latin typeface="Times New Roman" panose="02020603050405020304" pitchFamily="18" charset="0"/>
                <a:ea typeface="Times New Roman" panose="02020603050405020304" pitchFamily="18" charset="0"/>
              </a:rPr>
              <a:t>Retrieved from https://www.kotterinc.com/8-steps-process-for-leading-change</a:t>
            </a:r>
          </a:p>
          <a:p>
            <a:pPr marL="457200" marR="0" indent="-457200">
              <a:lnSpc>
                <a:spcPct val="200000"/>
              </a:lnSpc>
              <a:spcBef>
                <a:spcPts val="0"/>
              </a:spcBef>
              <a:spcAft>
                <a:spcPts val="15"/>
              </a:spcAft>
            </a:pPr>
            <a:r>
              <a:rPr lang="en-US" sz="1800" dirty="0" err="1">
                <a:solidFill>
                  <a:srgbClr val="000000"/>
                </a:solidFill>
                <a:effectLst/>
                <a:latin typeface="Times New Roman" panose="02020603050405020304" pitchFamily="18" charset="0"/>
                <a:ea typeface="Times New Roman" panose="02020603050405020304" pitchFamily="18" charset="0"/>
              </a:rPr>
              <a:t>Luhman</a:t>
            </a:r>
            <a:r>
              <a:rPr lang="en-US" sz="1800" dirty="0">
                <a:solidFill>
                  <a:srgbClr val="000000"/>
                </a:solidFill>
                <a:effectLst/>
                <a:latin typeface="Times New Roman" panose="02020603050405020304" pitchFamily="18" charset="0"/>
                <a:ea typeface="Times New Roman" panose="02020603050405020304" pitchFamily="18" charset="0"/>
              </a:rPr>
              <a:t>, J., &amp; Cunliffe, A. (2013). Organizational change. In T</a:t>
            </a:r>
            <a:r>
              <a:rPr lang="en-US" sz="1800" i="1" dirty="0">
                <a:solidFill>
                  <a:srgbClr val="000000"/>
                </a:solidFill>
                <a:effectLst/>
                <a:latin typeface="Times New Roman" panose="02020603050405020304" pitchFamily="18" charset="0"/>
                <a:ea typeface="Times New Roman" panose="02020603050405020304" pitchFamily="18" charset="0"/>
              </a:rPr>
              <a:t>he SAGE key concepts: Key concepts in organization theory </a:t>
            </a:r>
            <a:r>
              <a:rPr lang="en-US" sz="1800" dirty="0">
                <a:solidFill>
                  <a:srgbClr val="000000"/>
                </a:solidFill>
                <a:effectLst/>
                <a:latin typeface="Times New Roman" panose="02020603050405020304" pitchFamily="18" charset="0"/>
                <a:ea typeface="Times New Roman" panose="02020603050405020304" pitchFamily="18" charset="0"/>
              </a:rPr>
              <a:t>(pp. 112-117). London: SAGE Publications Ltd </a:t>
            </a:r>
            <a:r>
              <a:rPr lang="en-US" sz="1800" dirty="0" err="1">
                <a:solidFill>
                  <a:srgbClr val="000000"/>
                </a:solidFill>
                <a:effectLst/>
                <a:latin typeface="Times New Roman" panose="02020603050405020304" pitchFamily="18" charset="0"/>
                <a:ea typeface="Times New Roman" panose="02020603050405020304" pitchFamily="18" charset="0"/>
              </a:rPr>
              <a:t>doi</a:t>
            </a:r>
            <a:r>
              <a:rPr lang="en-US" sz="1800" dirty="0">
                <a:solidFill>
                  <a:srgbClr val="000000"/>
                </a:solidFill>
                <a:effectLst/>
                <a:latin typeface="Times New Roman" panose="02020603050405020304" pitchFamily="18" charset="0"/>
                <a:ea typeface="Times New Roman" panose="02020603050405020304" pitchFamily="18" charset="0"/>
              </a:rPr>
              <a:t>: 10.4135/9781473914643.n23.</a:t>
            </a:r>
          </a:p>
          <a:p>
            <a:pPr marL="457200" marR="0" indent="-457200">
              <a:lnSpc>
                <a:spcPct val="200000"/>
              </a:lnSpc>
              <a:spcBef>
                <a:spcPts val="0"/>
              </a:spcBef>
              <a:spcAft>
                <a:spcPts val="15"/>
              </a:spcAft>
            </a:pPr>
            <a:r>
              <a:rPr lang="en-US" sz="1800" dirty="0" err="1">
                <a:solidFill>
                  <a:srgbClr val="000000"/>
                </a:solidFill>
                <a:effectLst/>
                <a:latin typeface="Times New Roman" panose="02020603050405020304" pitchFamily="18" charset="0"/>
                <a:ea typeface="Times New Roman" panose="02020603050405020304" pitchFamily="18" charset="0"/>
              </a:rPr>
              <a:t>Mercadal</a:t>
            </a:r>
            <a:r>
              <a:rPr lang="en-US" sz="1800" dirty="0">
                <a:solidFill>
                  <a:srgbClr val="000000"/>
                </a:solidFill>
                <a:effectLst/>
                <a:latin typeface="Times New Roman" panose="02020603050405020304" pitchFamily="18" charset="0"/>
                <a:ea typeface="Times New Roman" panose="02020603050405020304" pitchFamily="18" charset="0"/>
              </a:rPr>
              <a:t>, T. (2019). Aging and the </a:t>
            </a:r>
            <a:r>
              <a:rPr lang="en-US" sz="1800" dirty="0" err="1">
                <a:solidFill>
                  <a:srgbClr val="000000"/>
                </a:solidFill>
                <a:effectLst/>
                <a:latin typeface="Times New Roman" panose="02020603050405020304" pitchFamily="18" charset="0"/>
                <a:ea typeface="Times New Roman" panose="02020603050405020304" pitchFamily="18" charset="0"/>
              </a:rPr>
              <a:t>u.s.</a:t>
            </a:r>
            <a:r>
              <a:rPr lang="en-US" sz="1800" dirty="0">
                <a:solidFill>
                  <a:srgbClr val="000000"/>
                </a:solidFill>
                <a:effectLst/>
                <a:latin typeface="Times New Roman" panose="02020603050405020304" pitchFamily="18" charset="0"/>
                <a:ea typeface="Times New Roman" panose="02020603050405020304" pitchFamily="18" charset="0"/>
              </a:rPr>
              <a:t> workforce. </a:t>
            </a:r>
            <a:r>
              <a:rPr lang="en-US" sz="1800" i="1" dirty="0">
                <a:solidFill>
                  <a:srgbClr val="000000"/>
                </a:solidFill>
                <a:effectLst/>
                <a:latin typeface="Times New Roman" panose="02020603050405020304" pitchFamily="18" charset="0"/>
                <a:ea typeface="Times New Roman" panose="02020603050405020304" pitchFamily="18" charset="0"/>
              </a:rPr>
              <a:t>Salem Press Encyclopedia</a:t>
            </a:r>
            <a:r>
              <a:rPr lang="en-US" sz="1800" dirty="0">
                <a:solidFill>
                  <a:srgbClr val="000000"/>
                </a:solidFill>
                <a:effectLst/>
                <a:latin typeface="Times New Roman" panose="02020603050405020304" pitchFamily="18" charset="0"/>
                <a:ea typeface="Times New Roman" panose="02020603050405020304" pitchFamily="18" charset="0"/>
              </a:rPr>
              <a:t>. </a:t>
            </a:r>
          </a:p>
          <a:p>
            <a:pPr marL="457200" marR="0" indent="-457200">
              <a:lnSpc>
                <a:spcPct val="200000"/>
              </a:lnSpc>
              <a:spcBef>
                <a:spcPts val="0"/>
              </a:spcBef>
              <a:spcAft>
                <a:spcPts val="15"/>
              </a:spcAft>
            </a:pPr>
            <a:r>
              <a:rPr lang="en-US" sz="1800" dirty="0" err="1">
                <a:solidFill>
                  <a:srgbClr val="000000"/>
                </a:solidFill>
                <a:effectLst/>
                <a:latin typeface="Times New Roman" panose="02020603050405020304" pitchFamily="18" charset="0"/>
                <a:ea typeface="Times New Roman" panose="02020603050405020304" pitchFamily="18" charset="0"/>
              </a:rPr>
              <a:t>Pizzini</a:t>
            </a:r>
            <a:r>
              <a:rPr lang="en-US" sz="1800" dirty="0">
                <a:solidFill>
                  <a:srgbClr val="000000"/>
                </a:solidFill>
                <a:effectLst/>
                <a:latin typeface="Times New Roman" panose="02020603050405020304" pitchFamily="18" charset="0"/>
                <a:ea typeface="Times New Roman" panose="02020603050405020304" pitchFamily="18" charset="0"/>
              </a:rPr>
              <a:t>, M.-A., Gofman, G., </a:t>
            </a:r>
            <a:r>
              <a:rPr lang="en-US" sz="1800" dirty="0" err="1">
                <a:solidFill>
                  <a:srgbClr val="000000"/>
                </a:solidFill>
                <a:effectLst/>
                <a:latin typeface="Times New Roman" panose="02020603050405020304" pitchFamily="18" charset="0"/>
                <a:ea typeface="Times New Roman" panose="02020603050405020304" pitchFamily="18" charset="0"/>
              </a:rPr>
              <a:t>Kasbekar</a:t>
            </a:r>
            <a:r>
              <a:rPr lang="en-US" sz="1800" dirty="0">
                <a:solidFill>
                  <a:srgbClr val="000000"/>
                </a:solidFill>
                <a:effectLst/>
                <a:latin typeface="Times New Roman" panose="02020603050405020304" pitchFamily="18" charset="0"/>
                <a:ea typeface="Times New Roman" panose="02020603050405020304" pitchFamily="18" charset="0"/>
              </a:rPr>
              <a:t>, N., Shah, P., &amp; </a:t>
            </a:r>
            <a:r>
              <a:rPr lang="en-US" sz="1800" dirty="0" err="1">
                <a:solidFill>
                  <a:srgbClr val="000000"/>
                </a:solidFill>
                <a:effectLst/>
                <a:latin typeface="Times New Roman" panose="02020603050405020304" pitchFamily="18" charset="0"/>
                <a:ea typeface="Times New Roman" panose="02020603050405020304" pitchFamily="18" charset="0"/>
              </a:rPr>
              <a:t>Vernick</a:t>
            </a:r>
            <a:r>
              <a:rPr lang="en-US" sz="1800" dirty="0">
                <a:solidFill>
                  <a:srgbClr val="000000"/>
                </a:solidFill>
                <a:effectLst/>
                <a:latin typeface="Times New Roman" panose="02020603050405020304" pitchFamily="18" charset="0"/>
                <a:ea typeface="Times New Roman" panose="02020603050405020304" pitchFamily="18" charset="0"/>
              </a:rPr>
              <a:t>, W. (2019). How a dashboard and an 8-step process helped a hospital slash drug costs. </a:t>
            </a:r>
            <a:r>
              <a:rPr lang="en-US" sz="1800" i="1" dirty="0" err="1">
                <a:solidFill>
                  <a:srgbClr val="000000"/>
                </a:solidFill>
                <a:effectLst/>
                <a:latin typeface="Times New Roman" panose="02020603050405020304" pitchFamily="18" charset="0"/>
                <a:ea typeface="Times New Roman" panose="02020603050405020304" pitchFamily="18" charset="0"/>
              </a:rPr>
              <a:t>Hfm</a:t>
            </a:r>
            <a:r>
              <a:rPr lang="en-US" sz="1800" i="1" dirty="0">
                <a:solidFill>
                  <a:srgbClr val="000000"/>
                </a:solidFill>
                <a:effectLst/>
                <a:latin typeface="Times New Roman" panose="02020603050405020304" pitchFamily="18" charset="0"/>
                <a:ea typeface="Times New Roman" panose="02020603050405020304" pitchFamily="18" charset="0"/>
              </a:rPr>
              <a:t> (Healthcare Financial Management)</a:t>
            </a:r>
            <a:r>
              <a:rPr lang="en-US" sz="1800" dirty="0">
                <a:solidFill>
                  <a:srgbClr val="000000"/>
                </a:solidFill>
                <a:effectLst/>
                <a:latin typeface="Times New Roman" panose="02020603050405020304" pitchFamily="18" charset="0"/>
                <a:ea typeface="Times New Roman" panose="02020603050405020304" pitchFamily="18" charset="0"/>
              </a:rPr>
              <a:t>, 24–29.</a:t>
            </a:r>
          </a:p>
        </p:txBody>
      </p:sp>
      <p:sp>
        <p:nvSpPr>
          <p:cNvPr id="4" name="Slide Number Placeholder 3"/>
          <p:cNvSpPr>
            <a:spLocks noGrp="1"/>
          </p:cNvSpPr>
          <p:nvPr>
            <p:ph type="sldNum" sz="quarter" idx="5"/>
          </p:nvPr>
        </p:nvSpPr>
        <p:spPr/>
        <p:txBody>
          <a:bodyPr/>
          <a:lstStyle/>
          <a:p>
            <a:fld id="{87E64847-E1EF-4803-A745-C6EC38DAA263}" type="slidenum">
              <a:rPr lang="en-US" smtClean="0"/>
              <a:t>15</a:t>
            </a:fld>
            <a:endParaRPr lang="en-US"/>
          </a:p>
        </p:txBody>
      </p:sp>
    </p:spTree>
    <p:extLst>
      <p:ext uri="{BB962C8B-B14F-4D97-AF65-F5344CB8AC3E}">
        <p14:creationId xmlns:p14="http://schemas.microsoft.com/office/powerpoint/2010/main" val="57555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Pollack, J., &amp; Pollack, R. (2015). Using Kotter’s eight stage process to manage an </a:t>
            </a:r>
            <a:r>
              <a:rPr lang="en-US" sz="1800" dirty="0" err="1">
                <a:solidFill>
                  <a:srgbClr val="000000"/>
                </a:solidFill>
                <a:effectLst/>
                <a:latin typeface="Times New Roman" panose="02020603050405020304" pitchFamily="18" charset="0"/>
                <a:ea typeface="Times New Roman" panose="02020603050405020304" pitchFamily="18" charset="0"/>
              </a:rPr>
              <a:t>organisational</a:t>
            </a:r>
            <a:r>
              <a:rPr lang="en-US" sz="1800" dirty="0">
                <a:solidFill>
                  <a:srgbClr val="000000"/>
                </a:solidFill>
                <a:effectLst/>
                <a:latin typeface="Times New Roman" panose="02020603050405020304" pitchFamily="18" charset="0"/>
                <a:ea typeface="Times New Roman" panose="02020603050405020304" pitchFamily="18" charset="0"/>
              </a:rPr>
              <a:t> change program: Presentation and practice. </a:t>
            </a:r>
            <a:r>
              <a:rPr lang="en-US" sz="1800" i="1" dirty="0">
                <a:solidFill>
                  <a:srgbClr val="000000"/>
                </a:solidFill>
                <a:effectLst/>
                <a:latin typeface="Times New Roman" panose="02020603050405020304" pitchFamily="18" charset="0"/>
                <a:ea typeface="Times New Roman" panose="02020603050405020304" pitchFamily="18" charset="0"/>
              </a:rPr>
              <a:t>Systemic Practice &amp; Action Research. Systemic Practice and Action Research</a:t>
            </a:r>
            <a:r>
              <a:rPr lang="en-US" sz="1800" dirty="0">
                <a:solidFill>
                  <a:srgbClr val="000000"/>
                </a:solidFill>
                <a:effectLst/>
                <a:latin typeface="Times New Roman" panose="02020603050405020304" pitchFamily="18" charset="0"/>
                <a:ea typeface="Times New Roman" panose="02020603050405020304" pitchFamily="18" charset="0"/>
              </a:rPr>
              <a:t>, 28(1), 51–66.</a:t>
            </a:r>
          </a:p>
          <a:p>
            <a:pPr marL="457200" marR="0" indent="-457200">
              <a:lnSpc>
                <a:spcPct val="200000"/>
              </a:lnSpc>
              <a:spcBef>
                <a:spcPts val="0"/>
              </a:spcBef>
              <a:spcAft>
                <a:spcPts val="15"/>
              </a:spcAft>
            </a:pPr>
            <a:r>
              <a:rPr lang="en-US" sz="1800" dirty="0" err="1">
                <a:solidFill>
                  <a:srgbClr val="000000"/>
                </a:solidFill>
                <a:effectLst/>
                <a:latin typeface="Times New Roman" panose="02020603050405020304" pitchFamily="18" charset="0"/>
                <a:ea typeface="Times New Roman" panose="02020603050405020304" pitchFamily="18" charset="0"/>
              </a:rPr>
              <a:t>Talmaciu</a:t>
            </a:r>
            <a:r>
              <a:rPr lang="en-US" sz="1800" dirty="0">
                <a:solidFill>
                  <a:srgbClr val="000000"/>
                </a:solidFill>
                <a:effectLst/>
                <a:latin typeface="Times New Roman" panose="02020603050405020304" pitchFamily="18" charset="0"/>
                <a:ea typeface="Times New Roman" panose="02020603050405020304" pitchFamily="18" charset="0"/>
              </a:rPr>
              <a:t>, I. (2014). Comparative analysis of different models of organizational change. </a:t>
            </a:r>
            <a:r>
              <a:rPr lang="en-US" sz="1800" i="1" dirty="0" err="1">
                <a:solidFill>
                  <a:srgbClr val="000000"/>
                </a:solidFill>
                <a:effectLst/>
                <a:latin typeface="Times New Roman" panose="02020603050405020304" pitchFamily="18" charset="0"/>
                <a:ea typeface="Times New Roman" panose="02020603050405020304" pitchFamily="18" charset="0"/>
              </a:rPr>
              <a:t>Valahian</a:t>
            </a:r>
            <a:r>
              <a:rPr lang="en-US" sz="1800" i="1" dirty="0">
                <a:solidFill>
                  <a:srgbClr val="000000"/>
                </a:solidFill>
                <a:effectLst/>
                <a:latin typeface="Times New Roman" panose="02020603050405020304" pitchFamily="18" charset="0"/>
                <a:ea typeface="Times New Roman" panose="02020603050405020304" pitchFamily="18" charset="0"/>
              </a:rPr>
              <a:t> Journal of Economic Studies</a:t>
            </a:r>
            <a:r>
              <a:rPr lang="en-US" sz="1800" dirty="0">
                <a:solidFill>
                  <a:srgbClr val="000000"/>
                </a:solidFill>
                <a:effectLst/>
                <a:latin typeface="Times New Roman" panose="02020603050405020304" pitchFamily="18" charset="0"/>
                <a:ea typeface="Times New Roman" panose="02020603050405020304" pitchFamily="18" charset="0"/>
              </a:rPr>
              <a:t>, 5(4), 77-86.</a:t>
            </a:r>
          </a:p>
          <a:p>
            <a:pPr marL="457200" marR="0" indent="-457200">
              <a:lnSpc>
                <a:spcPct val="200000"/>
              </a:lnSpc>
              <a:spcBef>
                <a:spcPts val="0"/>
              </a:spcBef>
              <a:spcAft>
                <a:spcPts val="15"/>
              </a:spcAft>
            </a:pPr>
            <a:r>
              <a:rPr lang="en-US" sz="1800" dirty="0" err="1">
                <a:solidFill>
                  <a:srgbClr val="000000"/>
                </a:solidFill>
                <a:effectLst/>
                <a:latin typeface="Times New Roman" panose="02020603050405020304" pitchFamily="18" charset="0"/>
                <a:ea typeface="Times New Roman" panose="02020603050405020304" pitchFamily="18" charset="0"/>
              </a:rPr>
              <a:t>Todnem</a:t>
            </a:r>
            <a:r>
              <a:rPr lang="en-US" sz="1800" dirty="0">
                <a:solidFill>
                  <a:srgbClr val="000000"/>
                </a:solidFill>
                <a:effectLst/>
                <a:latin typeface="Times New Roman" panose="02020603050405020304" pitchFamily="18" charset="0"/>
                <a:ea typeface="Times New Roman" panose="02020603050405020304" pitchFamily="18" charset="0"/>
              </a:rPr>
              <a:t>, R. T. (2016). Rune </a:t>
            </a:r>
            <a:r>
              <a:rPr lang="en-US" sz="1800" dirty="0" err="1">
                <a:solidFill>
                  <a:srgbClr val="000000"/>
                </a:solidFill>
                <a:effectLst/>
                <a:latin typeface="Times New Roman" panose="02020603050405020304" pitchFamily="18" charset="0"/>
                <a:ea typeface="Times New Roman" panose="02020603050405020304" pitchFamily="18" charset="0"/>
              </a:rPr>
              <a:t>todnem</a:t>
            </a:r>
            <a:r>
              <a:rPr lang="en-US" sz="1800" dirty="0">
                <a:solidFill>
                  <a:srgbClr val="000000"/>
                </a:solidFill>
                <a:effectLst/>
                <a:latin typeface="Times New Roman" panose="02020603050405020304" pitchFamily="18" charset="0"/>
                <a:ea typeface="Times New Roman" panose="02020603050405020304" pitchFamily="18" charset="0"/>
              </a:rPr>
              <a:t> by discusses change management [Streaming video]. </a:t>
            </a:r>
            <a:r>
              <a:rPr lang="en-US" sz="1800" i="1" dirty="0">
                <a:solidFill>
                  <a:srgbClr val="000000"/>
                </a:solidFill>
                <a:effectLst/>
                <a:latin typeface="Times New Roman" panose="02020603050405020304" pitchFamily="18" charset="0"/>
                <a:ea typeface="Times New Roman" panose="02020603050405020304" pitchFamily="18" charset="0"/>
              </a:rPr>
              <a:t>SAGE Video</a:t>
            </a:r>
            <a:r>
              <a:rPr lang="en-US" sz="1800" dirty="0">
                <a:solidFill>
                  <a:srgbClr val="000000"/>
                </a:solidFill>
                <a:effectLst/>
                <a:latin typeface="Times New Roman" panose="02020603050405020304" pitchFamily="18" charset="0"/>
                <a:ea typeface="Times New Roman" panose="02020603050405020304" pitchFamily="18" charset="0"/>
              </a:rPr>
              <a:t>.</a:t>
            </a:r>
          </a:p>
          <a:p>
            <a:pPr marL="457200" marR="0" indent="-45720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Wheeler, T. R., &amp; Holmes, K. L. (2017). Rapid transformation of two libraries using Kotter’s Eight Steps of Change. </a:t>
            </a:r>
            <a:r>
              <a:rPr lang="en-US" sz="1800" i="1" dirty="0">
                <a:solidFill>
                  <a:srgbClr val="000000"/>
                </a:solidFill>
                <a:effectLst/>
                <a:latin typeface="Times New Roman" panose="02020603050405020304" pitchFamily="18" charset="0"/>
                <a:ea typeface="Times New Roman" panose="02020603050405020304" pitchFamily="18" charset="0"/>
              </a:rPr>
              <a:t>Journal of the Medical Library Association</a:t>
            </a:r>
            <a:r>
              <a:rPr lang="en-US" sz="1800" dirty="0">
                <a:solidFill>
                  <a:srgbClr val="000000"/>
                </a:solidFill>
                <a:effectLst/>
                <a:latin typeface="Times New Roman" panose="02020603050405020304" pitchFamily="18" charset="0"/>
                <a:ea typeface="Times New Roman" panose="02020603050405020304" pitchFamily="18" charset="0"/>
              </a:rPr>
              <a:t>, 105(3), 276–281.</a:t>
            </a:r>
          </a:p>
          <a:p>
            <a:pPr marL="457200" marR="0" indent="-45720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87E64847-E1EF-4803-A745-C6EC38DAA263}" type="slidenum">
              <a:rPr lang="en-US" smtClean="0"/>
              <a:t>16</a:t>
            </a:fld>
            <a:endParaRPr lang="en-US"/>
          </a:p>
        </p:txBody>
      </p:sp>
    </p:spTree>
    <p:extLst>
      <p:ext uri="{BB962C8B-B14F-4D97-AF65-F5344CB8AC3E}">
        <p14:creationId xmlns:p14="http://schemas.microsoft.com/office/powerpoint/2010/main" val="203395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lvl="0" indent="-6350" algn="l" defTabSz="914400" rtl="0" eaLnBrk="1" fontAlgn="auto" latinLnBrk="0" hangingPunct="1">
              <a:lnSpc>
                <a:spcPct val="200000"/>
              </a:lnSpc>
              <a:spcBef>
                <a:spcPts val="0"/>
              </a:spcBef>
              <a:spcAft>
                <a:spcPts val="15"/>
              </a:spcAft>
              <a:buClrTx/>
              <a:buSzTx/>
              <a:buFontTx/>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Slide 2. Three Objectives of Change Process</a:t>
            </a:r>
            <a:endParaRPr lang="en-US" sz="1800" dirty="0">
              <a:solidFill>
                <a:srgbClr val="000000"/>
              </a:solidFill>
              <a:effectLst/>
              <a:latin typeface="Times New Roman" panose="02020603050405020304" pitchFamily="18" charset="0"/>
              <a:ea typeface="Times New Roman" panose="02020603050405020304" pitchFamily="18" charset="0"/>
            </a:endParaRPr>
          </a:p>
          <a:p>
            <a:pPr marL="6350" marR="0" indent="-6350" algn="l">
              <a:lnSpc>
                <a:spcPct val="200000"/>
              </a:lnSpc>
              <a:spcBef>
                <a:spcPts val="0"/>
              </a:spcBef>
              <a:spcAft>
                <a:spcPts val="15"/>
              </a:spcAft>
            </a:pPr>
            <a:r>
              <a:rPr lang="en-US" sz="1800" b="0" dirty="0">
                <a:solidFill>
                  <a:srgbClr val="000000"/>
                </a:solidFill>
                <a:effectLst/>
                <a:latin typeface="Times New Roman" panose="02020603050405020304" pitchFamily="18" charset="0"/>
                <a:ea typeface="Times New Roman" panose="02020603050405020304" pitchFamily="18" charset="0"/>
              </a:rPr>
              <a:t>There are a few distinct change models that are used by organizations to effectively affect desired changes. They constitute synthesized research that serves as a basis for the individual and organizational practice to find viable answers to many crisis situations. The three objectives are (</a:t>
            </a:r>
            <a:r>
              <a:rPr lang="en-US" sz="1800" b="0" dirty="0" err="1">
                <a:solidFill>
                  <a:srgbClr val="000000"/>
                </a:solidFill>
                <a:effectLst/>
                <a:latin typeface="Times New Roman" panose="02020603050405020304" pitchFamily="18" charset="0"/>
                <a:ea typeface="Times New Roman" panose="02020603050405020304" pitchFamily="18" charset="0"/>
              </a:rPr>
              <a:t>Talmaciu</a:t>
            </a:r>
            <a:r>
              <a:rPr lang="en-US" sz="1800" b="0" dirty="0">
                <a:solidFill>
                  <a:srgbClr val="000000"/>
                </a:solidFill>
                <a:effectLst/>
                <a:latin typeface="Times New Roman" panose="02020603050405020304" pitchFamily="18" charset="0"/>
                <a:ea typeface="Times New Roman" panose="02020603050405020304" pitchFamily="18" charset="0"/>
              </a:rPr>
              <a:t>, 2014):First, is the accurate definition of the change required. To have a credible change initiative, the situation that requires has to be investigated, analyzed, and understood for the purpose of formulating the discovery and formulation of feasible </a:t>
            </a:r>
            <a:r>
              <a:rPr lang="en-US" sz="1800" b="0" dirty="0" err="1">
                <a:solidFill>
                  <a:srgbClr val="000000"/>
                </a:solidFill>
                <a:effectLst/>
                <a:latin typeface="Times New Roman" panose="02020603050405020304" pitchFamily="18" charset="0"/>
                <a:ea typeface="Times New Roman" panose="02020603050405020304" pitchFamily="18" charset="0"/>
              </a:rPr>
              <a:t>solutions.Second</a:t>
            </a:r>
            <a:r>
              <a:rPr lang="en-US" sz="1800" b="0" dirty="0">
                <a:solidFill>
                  <a:srgbClr val="000000"/>
                </a:solidFill>
                <a:effectLst/>
                <a:latin typeface="Times New Roman" panose="02020603050405020304" pitchFamily="18" charset="0"/>
                <a:ea typeface="Times New Roman" panose="02020603050405020304" pitchFamily="18" charset="0"/>
              </a:rPr>
              <a:t>, is the proper implementation. After a strategy has been vetted and agreed on, the proper implementation is vital to the success of the </a:t>
            </a:r>
            <a:r>
              <a:rPr lang="en-US" sz="1800" b="0" dirty="0" err="1">
                <a:solidFill>
                  <a:srgbClr val="000000"/>
                </a:solidFill>
                <a:effectLst/>
                <a:latin typeface="Times New Roman" panose="02020603050405020304" pitchFamily="18" charset="0"/>
                <a:ea typeface="Times New Roman" panose="02020603050405020304" pitchFamily="18" charset="0"/>
              </a:rPr>
              <a:t>initiative.Third</a:t>
            </a:r>
            <a:r>
              <a:rPr lang="en-US" sz="1800" b="0" dirty="0">
                <a:solidFill>
                  <a:srgbClr val="000000"/>
                </a:solidFill>
                <a:effectLst/>
                <a:latin typeface="Times New Roman" panose="02020603050405020304" pitchFamily="18" charset="0"/>
                <a:ea typeface="Times New Roman" panose="02020603050405020304" pitchFamily="18" charset="0"/>
              </a:rPr>
              <a:t>, the consolidation of proof that the initiative is successful in order to validate that it worked as intended.</a:t>
            </a:r>
          </a:p>
        </p:txBody>
      </p:sp>
      <p:sp>
        <p:nvSpPr>
          <p:cNvPr id="4" name="Slide Number Placeholder 3"/>
          <p:cNvSpPr>
            <a:spLocks noGrp="1"/>
          </p:cNvSpPr>
          <p:nvPr>
            <p:ph type="sldNum" sz="quarter" idx="5"/>
          </p:nvPr>
        </p:nvSpPr>
        <p:spPr/>
        <p:txBody>
          <a:bodyPr/>
          <a:lstStyle/>
          <a:p>
            <a:fld id="{87E64847-E1EF-4803-A745-C6EC38DAA263}" type="slidenum">
              <a:rPr lang="en-US" smtClean="0"/>
              <a:t>2</a:t>
            </a:fld>
            <a:endParaRPr lang="en-US"/>
          </a:p>
        </p:txBody>
      </p:sp>
    </p:spTree>
    <p:extLst>
      <p:ext uri="{BB962C8B-B14F-4D97-AF65-F5344CB8AC3E}">
        <p14:creationId xmlns:p14="http://schemas.microsoft.com/office/powerpoint/2010/main" val="73817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gn="l">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3. Kotter Eight-Stage Change Process</a:t>
            </a:r>
          </a:p>
          <a:p>
            <a:pPr marL="6350" marR="0" indent="-6350" algn="l">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Kotter’s 8-Step Process for Leading Change was based on research organizational leaders and members of organizations as they initiative change in their organizations. He combined what he observed into a methodology that has become a well-used process in affecting organizational change.</a:t>
            </a:r>
          </a:p>
          <a:p>
            <a:pPr marL="342900" marR="0" lvl="0" indent="-342900">
              <a:lnSpc>
                <a:spcPct val="200000"/>
              </a:lnSpc>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Create a sense of urgency. A change initiative is only effective if the whole organization wants it.</a:t>
            </a:r>
          </a:p>
          <a:p>
            <a:pPr marL="342900" marR="0" lvl="0" indent="-342900">
              <a:lnSpc>
                <a:spcPct val="200000"/>
              </a:lnSpc>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Build a guiding coalition. If the premise is right, people will be convinced that the initiative is needed and they will help implement it.</a:t>
            </a:r>
          </a:p>
          <a:p>
            <a:pPr marL="342900" marR="0" lvl="0" indent="-342900">
              <a:lnSpc>
                <a:spcPct val="200000"/>
              </a:lnSpc>
              <a:spcBef>
                <a:spcPts val="0"/>
              </a:spcBef>
              <a:spcAft>
                <a:spcPts val="15"/>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Form a strategic vision &amp; initiatives. A vision is needed to make everything clear to where the initiative is headed.</a:t>
            </a:r>
          </a:p>
          <a:p>
            <a:pPr marL="342900" indent="-342900">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Communicate the vision. Having a vision is the first step. Making everyone understand that their participation is needed is what matters most. Communication must take place often and be in important forums.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E64847-E1EF-4803-A745-C6EC38DAA263}" type="slidenum">
              <a:rPr lang="en-US" smtClean="0"/>
              <a:t>3</a:t>
            </a:fld>
            <a:endParaRPr lang="en-US"/>
          </a:p>
        </p:txBody>
      </p:sp>
    </p:spTree>
    <p:extLst>
      <p:ext uri="{BB962C8B-B14F-4D97-AF65-F5344CB8AC3E}">
        <p14:creationId xmlns:p14="http://schemas.microsoft.com/office/powerpoint/2010/main" val="133145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gn="l">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4. Kotter Eight-Stage Change Process (continued)</a:t>
            </a:r>
          </a:p>
          <a:p>
            <a:pPr marL="342900" marR="0" lvl="0" indent="-342900">
              <a:lnSpc>
                <a:spcPct val="200000"/>
              </a:lnSpc>
              <a:spcBef>
                <a:spcPts val="0"/>
              </a:spcBef>
              <a:spcAft>
                <a:spcPts val="0"/>
              </a:spcAft>
              <a:buFont typeface="+mj-lt"/>
              <a:buAutoNum type="arabicPeriod" startAt="5"/>
            </a:pPr>
            <a:r>
              <a:rPr lang="en-US" sz="1800" dirty="0">
                <a:solidFill>
                  <a:srgbClr val="000000"/>
                </a:solidFill>
                <a:effectLst/>
                <a:latin typeface="Times New Roman" panose="02020603050405020304" pitchFamily="18" charset="0"/>
                <a:ea typeface="Times New Roman" panose="02020603050405020304" pitchFamily="18" charset="0"/>
              </a:rPr>
              <a:t>Enable action by removing barriers. There will always be people who will oppose the vision. Be prepared to try to convince them to go with the initiative.</a:t>
            </a:r>
          </a:p>
          <a:p>
            <a:pPr marL="342900" marR="0" lvl="0" indent="-342900">
              <a:lnSpc>
                <a:spcPct val="200000"/>
              </a:lnSpc>
              <a:spcBef>
                <a:spcPts val="0"/>
              </a:spcBef>
              <a:spcAft>
                <a:spcPts val="0"/>
              </a:spcAft>
              <a:buFont typeface="+mj-lt"/>
              <a:buAutoNum type="arabicPeriod" startAt="5"/>
            </a:pPr>
            <a:r>
              <a:rPr lang="en-US" sz="1800" dirty="0">
                <a:solidFill>
                  <a:srgbClr val="000000"/>
                </a:solidFill>
                <a:effectLst/>
                <a:latin typeface="Times New Roman" panose="02020603050405020304" pitchFamily="18" charset="0"/>
                <a:ea typeface="Times New Roman" panose="02020603050405020304" pitchFamily="18" charset="0"/>
              </a:rPr>
              <a:t>Generate short-term wins. Having a few quick wins will maintain momentum. Target stakeholders that will benefit the advantages of the initiative.</a:t>
            </a:r>
          </a:p>
          <a:p>
            <a:pPr marL="342900" marR="0" lvl="0" indent="-342900">
              <a:lnSpc>
                <a:spcPct val="200000"/>
              </a:lnSpc>
              <a:spcBef>
                <a:spcPts val="0"/>
              </a:spcBef>
              <a:spcAft>
                <a:spcPts val="0"/>
              </a:spcAft>
              <a:buFont typeface="+mj-lt"/>
              <a:buAutoNum type="arabicPeriod" startAt="5"/>
            </a:pPr>
            <a:r>
              <a:rPr lang="en-US" sz="1800" dirty="0">
                <a:solidFill>
                  <a:srgbClr val="000000"/>
                </a:solidFill>
                <a:effectLst/>
                <a:latin typeface="Times New Roman" panose="02020603050405020304" pitchFamily="18" charset="0"/>
                <a:ea typeface="Times New Roman" panose="02020603050405020304" pitchFamily="18" charset="0"/>
              </a:rPr>
              <a:t>Sustain acceleration. Let the initiative mature. Do not declare success early. Often times the declaration of early success can lead to the demise of the initiative because the momentum will falter.</a:t>
            </a:r>
          </a:p>
          <a:p>
            <a:pPr marL="342900" marR="0" lvl="0" indent="-342900">
              <a:lnSpc>
                <a:spcPct val="200000"/>
              </a:lnSpc>
              <a:spcBef>
                <a:spcPts val="0"/>
              </a:spcBef>
              <a:spcAft>
                <a:spcPts val="15"/>
              </a:spcAft>
              <a:buFont typeface="+mj-lt"/>
              <a:buAutoNum type="arabicPeriod" startAt="5"/>
            </a:pPr>
            <a:r>
              <a:rPr lang="en-US" sz="1800" dirty="0">
                <a:solidFill>
                  <a:srgbClr val="000000"/>
                </a:solidFill>
                <a:effectLst/>
                <a:latin typeface="Times New Roman" panose="02020603050405020304" pitchFamily="18" charset="0"/>
                <a:ea typeface="Times New Roman" panose="02020603050405020304" pitchFamily="18" charset="0"/>
              </a:rPr>
              <a:t>Institute change. Let the initiative be integrated into the daily lives of the people involved. Monitor its progress and when noncompliance is observed, act on it that momentum is maintained.</a:t>
            </a:r>
          </a:p>
          <a:p>
            <a:pPr marL="12700" marR="0" indent="44450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In the current business environment, the organizations that stay ahead of the competition is one who welcomes change. They normally have experienced crisis upon crisis and have since well adapted in overcoming them.</a:t>
            </a:r>
          </a:p>
        </p:txBody>
      </p:sp>
      <p:sp>
        <p:nvSpPr>
          <p:cNvPr id="4" name="Slide Number Placeholder 3"/>
          <p:cNvSpPr>
            <a:spLocks noGrp="1"/>
          </p:cNvSpPr>
          <p:nvPr>
            <p:ph type="sldNum" sz="quarter" idx="5"/>
          </p:nvPr>
        </p:nvSpPr>
        <p:spPr/>
        <p:txBody>
          <a:bodyPr/>
          <a:lstStyle/>
          <a:p>
            <a:fld id="{87E64847-E1EF-4803-A745-C6EC38DAA263}" type="slidenum">
              <a:rPr lang="en-US" smtClean="0"/>
              <a:t>4</a:t>
            </a:fld>
            <a:endParaRPr lang="en-US"/>
          </a:p>
        </p:txBody>
      </p:sp>
    </p:spTree>
    <p:extLst>
      <p:ext uri="{BB962C8B-B14F-4D97-AF65-F5344CB8AC3E}">
        <p14:creationId xmlns:p14="http://schemas.microsoft.com/office/powerpoint/2010/main" val="71106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5. The Outlined Organization Change Initiative</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In my current organization, TriZetto which is a Health Care Software Division of Cognizant, Inc., the median workforce age is approximately mid-40 to mid-50 years of age. Many employees have been in this division for twenty, thirty, and even forty years. These employees are experts in the different health care applications that TriZetto offers to our clients, which are mostly insurance companies. The turnover of employees is very rare. In the past couple of years, a couple of these subject matter experts have recently retired. Division leadership has noticed that the void they leave behind has been difficult to fill. Training people to replace them take time and resources. They are seeing that in the next two to five years, many more subject-matter experts will be retiring. They are beginning to become worried about how to prepare for this organizational change. The change initiative that I will be outlining will be focused on this legitimate concern.</a:t>
            </a:r>
          </a:p>
        </p:txBody>
      </p:sp>
      <p:sp>
        <p:nvSpPr>
          <p:cNvPr id="4" name="Slide Number Placeholder 3"/>
          <p:cNvSpPr>
            <a:spLocks noGrp="1"/>
          </p:cNvSpPr>
          <p:nvPr>
            <p:ph type="sldNum" sz="quarter" idx="5"/>
          </p:nvPr>
        </p:nvSpPr>
        <p:spPr/>
        <p:txBody>
          <a:bodyPr/>
          <a:lstStyle/>
          <a:p>
            <a:fld id="{87E64847-E1EF-4803-A745-C6EC38DAA263}" type="slidenum">
              <a:rPr lang="en-US" smtClean="0"/>
              <a:t>5</a:t>
            </a:fld>
            <a:endParaRPr lang="en-US"/>
          </a:p>
        </p:txBody>
      </p:sp>
    </p:spTree>
    <p:extLst>
      <p:ext uri="{BB962C8B-B14F-4D97-AF65-F5344CB8AC3E}">
        <p14:creationId xmlns:p14="http://schemas.microsoft.com/office/powerpoint/2010/main" val="199336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6. Outlining the Initiative using High-Level Tasks Needed for the Initiative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Stage 1. Establish a sense of urgency. Focusing on the issue and the eventual huge problem of replacing SMEs open up the eyes of leadership. There is a sense complacency now that this appears to be not yet a problem. This is usually an expected behavior that the organization put up when it comes to organizations not taking any actions. An aging workforce is a threat to sustaining a workplace environment (</a:t>
            </a:r>
            <a:r>
              <a:rPr lang="en-US" sz="1800" dirty="0" err="1">
                <a:solidFill>
                  <a:srgbClr val="000000"/>
                </a:solidFill>
                <a:effectLst/>
                <a:latin typeface="Times New Roman" panose="02020603050405020304" pitchFamily="18" charset="0"/>
                <a:ea typeface="Times New Roman" panose="02020603050405020304" pitchFamily="18" charset="0"/>
              </a:rPr>
              <a:t>Mercadal</a:t>
            </a:r>
            <a:r>
              <a:rPr lang="en-US" sz="1800" dirty="0">
                <a:solidFill>
                  <a:srgbClr val="000000"/>
                </a:solidFill>
                <a:effectLst/>
                <a:latin typeface="Times New Roman" panose="02020603050405020304" pitchFamily="18" charset="0"/>
                <a:ea typeface="Times New Roman" panose="02020603050405020304" pitchFamily="18" charset="0"/>
              </a:rPr>
              <a:t>, 2019). So, the challenge will be is on how to make the leadership see this an urgent matter to address will be the first important step that needs to be done. It will require proper investigation and research of the issue at hand and validate that this is a real problem (Pollack &amp; Pollack, 2015).</a:t>
            </a:r>
          </a:p>
        </p:txBody>
      </p:sp>
      <p:sp>
        <p:nvSpPr>
          <p:cNvPr id="4" name="Slide Number Placeholder 3"/>
          <p:cNvSpPr>
            <a:spLocks noGrp="1"/>
          </p:cNvSpPr>
          <p:nvPr>
            <p:ph type="sldNum" sz="quarter" idx="5"/>
          </p:nvPr>
        </p:nvSpPr>
        <p:spPr/>
        <p:txBody>
          <a:bodyPr/>
          <a:lstStyle/>
          <a:p>
            <a:fld id="{87E64847-E1EF-4803-A745-C6EC38DAA263}" type="slidenum">
              <a:rPr lang="en-US" smtClean="0"/>
              <a:t>6</a:t>
            </a:fld>
            <a:endParaRPr lang="en-US"/>
          </a:p>
        </p:txBody>
      </p:sp>
    </p:spTree>
    <p:extLst>
      <p:ext uri="{BB962C8B-B14F-4D97-AF65-F5344CB8AC3E}">
        <p14:creationId xmlns:p14="http://schemas.microsoft.com/office/powerpoint/2010/main" val="117812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7.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Stage 2. Creating the guiding coalition. Committees will need to be formed to help in the formulation of the steps to take to make sure that this change is affected appropriately. Leadership must be involved to spearhead these movements thus it is important that they join to help provide the oversight and governance of these committees. There should be a training committee that will have to be formed that will focus on the proper turnover of the skills of the retiring personnel.</a:t>
            </a:r>
          </a:p>
        </p:txBody>
      </p:sp>
      <p:sp>
        <p:nvSpPr>
          <p:cNvPr id="4" name="Slide Number Placeholder 3"/>
          <p:cNvSpPr>
            <a:spLocks noGrp="1"/>
          </p:cNvSpPr>
          <p:nvPr>
            <p:ph type="sldNum" sz="quarter" idx="5"/>
          </p:nvPr>
        </p:nvSpPr>
        <p:spPr/>
        <p:txBody>
          <a:bodyPr/>
          <a:lstStyle/>
          <a:p>
            <a:fld id="{87E64847-E1EF-4803-A745-C6EC38DAA263}" type="slidenum">
              <a:rPr lang="en-US" smtClean="0"/>
              <a:t>7</a:t>
            </a:fld>
            <a:endParaRPr lang="en-US"/>
          </a:p>
        </p:txBody>
      </p:sp>
    </p:spTree>
    <p:extLst>
      <p:ext uri="{BB962C8B-B14F-4D97-AF65-F5344CB8AC3E}">
        <p14:creationId xmlns:p14="http://schemas.microsoft.com/office/powerpoint/2010/main" val="355624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8.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200000"/>
              </a:lnSpc>
              <a:spcBef>
                <a:spcPts val="0"/>
              </a:spcBef>
              <a:spcAft>
                <a:spcPts val="15"/>
              </a:spcAft>
            </a:pPr>
            <a:r>
              <a:rPr lang="en-US" sz="1800" dirty="0">
                <a:solidFill>
                  <a:srgbClr val="000000"/>
                </a:solidFill>
                <a:effectLst/>
                <a:latin typeface="Times New Roman" panose="02020603050405020304" pitchFamily="18" charset="0"/>
                <a:ea typeface="Times New Roman" panose="02020603050405020304" pitchFamily="18" charset="0"/>
              </a:rPr>
              <a:t>Stage 3. Develop a vision and strategy. Note that upon retirement, the employees leaving will be taking these skills and knowledge with them. It is then a must that the vision and that strategy be on that the knowledge and these skills will be successfully transferred prior to their leaving the company to ensure a successful continuance of the product development process. A strategy that can be used here will be to launch a series of programs like mentoring, development of oversight committees that will help define particular skills that require skills and knowledge transfer, the introduction of company online forums that discuss on these skills and knowledge, to include a pre-retirement program that focuses on knowledge and skills retention.</a:t>
            </a:r>
          </a:p>
        </p:txBody>
      </p:sp>
      <p:sp>
        <p:nvSpPr>
          <p:cNvPr id="4" name="Slide Number Placeholder 3"/>
          <p:cNvSpPr>
            <a:spLocks noGrp="1"/>
          </p:cNvSpPr>
          <p:nvPr>
            <p:ph type="sldNum" sz="quarter" idx="5"/>
          </p:nvPr>
        </p:nvSpPr>
        <p:spPr/>
        <p:txBody>
          <a:bodyPr/>
          <a:lstStyle/>
          <a:p>
            <a:fld id="{87E64847-E1EF-4803-A745-C6EC38DAA263}" type="slidenum">
              <a:rPr lang="en-US" smtClean="0"/>
              <a:t>8</a:t>
            </a:fld>
            <a:endParaRPr lang="en-US"/>
          </a:p>
        </p:txBody>
      </p:sp>
    </p:spTree>
    <p:extLst>
      <p:ext uri="{BB962C8B-B14F-4D97-AF65-F5344CB8AC3E}">
        <p14:creationId xmlns:p14="http://schemas.microsoft.com/office/powerpoint/2010/main" val="3013425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indent="-6350">
              <a:lnSpc>
                <a:spcPct val="200000"/>
              </a:lnSpc>
              <a:spcBef>
                <a:spcPts val="0"/>
              </a:spcBef>
              <a:spcAft>
                <a:spcPts val="15"/>
              </a:spcAft>
            </a:pPr>
            <a:r>
              <a:rPr lang="en-US" sz="1800" b="1" dirty="0">
                <a:solidFill>
                  <a:srgbClr val="000000"/>
                </a:solidFill>
                <a:effectLst/>
                <a:latin typeface="Times New Roman" panose="02020603050405020304" pitchFamily="18" charset="0"/>
                <a:ea typeface="Times New Roman" panose="02020603050405020304" pitchFamily="18" charset="0"/>
              </a:rPr>
              <a:t>Slide 9. Outlining the Initiative using High-Level Tasks Needed for the Initiative (Continued)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Step 4. Communicating the change vision. The programs listed above will require a lot of communicating. It is important to note that the creation of a vision is simply the first thing to do so that others will see what the initiative </a:t>
            </a:r>
            <a:r>
              <a:rPr lang="en-US" sz="1800" dirty="0" err="1">
                <a:solidFill>
                  <a:srgbClr val="000000"/>
                </a:solidFill>
                <a:effectLst/>
                <a:latin typeface="Times New Roman" panose="02020603050405020304" pitchFamily="18" charset="0"/>
                <a:ea typeface="Times New Roman" panose="02020603050405020304" pitchFamily="18" charset="0"/>
              </a:rPr>
              <a:t>os</a:t>
            </a:r>
            <a:r>
              <a:rPr lang="en-US" sz="1800" dirty="0">
                <a:solidFill>
                  <a:srgbClr val="000000"/>
                </a:solidFill>
                <a:effectLst/>
                <a:latin typeface="Times New Roman" panose="02020603050405020304" pitchFamily="18" charset="0"/>
                <a:ea typeface="Times New Roman" panose="02020603050405020304" pitchFamily="18" charset="0"/>
              </a:rPr>
              <a:t> for, but it will require a lot of communicating for it the be retained in the minds of the hearer. Under communication is often the culprit of why change initiatives fail. They are less understood and thus compliance is compromised (Kotter, 2016).</a:t>
            </a:r>
          </a:p>
        </p:txBody>
      </p:sp>
      <p:sp>
        <p:nvSpPr>
          <p:cNvPr id="4" name="Slide Number Placeholder 3"/>
          <p:cNvSpPr>
            <a:spLocks noGrp="1"/>
          </p:cNvSpPr>
          <p:nvPr>
            <p:ph type="sldNum" sz="quarter" idx="5"/>
          </p:nvPr>
        </p:nvSpPr>
        <p:spPr/>
        <p:txBody>
          <a:bodyPr/>
          <a:lstStyle/>
          <a:p>
            <a:fld id="{87E64847-E1EF-4803-A745-C6EC38DAA263}" type="slidenum">
              <a:rPr lang="en-US" smtClean="0"/>
              <a:t>9</a:t>
            </a:fld>
            <a:endParaRPr lang="en-US"/>
          </a:p>
        </p:txBody>
      </p:sp>
    </p:spTree>
    <p:extLst>
      <p:ext uri="{BB962C8B-B14F-4D97-AF65-F5344CB8AC3E}">
        <p14:creationId xmlns:p14="http://schemas.microsoft.com/office/powerpoint/2010/main" val="42474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BA06-6EB3-4150-B07F-B79957AB6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AC7C9-1F72-4AFE-983B-1671BCA1E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886520-6C3E-4C4D-8E3C-1CD99340BB61}"/>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5" name="Footer Placeholder 4">
            <a:extLst>
              <a:ext uri="{FF2B5EF4-FFF2-40B4-BE49-F238E27FC236}">
                <a16:creationId xmlns:a16="http://schemas.microsoft.com/office/drawing/2014/main" id="{EB4CA5F5-D948-4564-8E49-45A2AA690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FFCF0-286D-4830-8B2C-914FC80724AB}"/>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41273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5DC6-45BB-442D-A312-E34FF15DAE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76A42E-58BE-4FB2-92ED-AB8A25A7B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30DB2-AAE2-4E26-86D8-77C16C3609DC}"/>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5" name="Footer Placeholder 4">
            <a:extLst>
              <a:ext uri="{FF2B5EF4-FFF2-40B4-BE49-F238E27FC236}">
                <a16:creationId xmlns:a16="http://schemas.microsoft.com/office/drawing/2014/main" id="{DA661E42-B29A-4924-B8B0-3FEFEA2D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FC7C-D830-48AE-BE59-7286DF38CFDF}"/>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77526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F6C355-E835-4CE1-ABC8-725D3EC84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C8C921-BF74-47BC-9F66-FD3EEB5B3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82107-6C4D-401B-B964-F90465C2E727}"/>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5" name="Footer Placeholder 4">
            <a:extLst>
              <a:ext uri="{FF2B5EF4-FFF2-40B4-BE49-F238E27FC236}">
                <a16:creationId xmlns:a16="http://schemas.microsoft.com/office/drawing/2014/main" id="{02B3EADF-BF5B-45E2-88BC-7EEFA86F3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8B793-83B4-44FE-9491-BCEE2C9A6B45}"/>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204824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A356-80E0-406E-A504-6B1EEE6BD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7A18C-7503-4A75-A168-E9DE18D7C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C73CB-76E4-4C98-991E-48F874E3E5BC}"/>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5" name="Footer Placeholder 4">
            <a:extLst>
              <a:ext uri="{FF2B5EF4-FFF2-40B4-BE49-F238E27FC236}">
                <a16:creationId xmlns:a16="http://schemas.microsoft.com/office/drawing/2014/main" id="{D0F68320-9F8D-470A-A03A-618B3FA0E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EACA0-B27D-48B6-B92D-AEDB37CA1BC9}"/>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98008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B071-2859-4CD9-9FA8-3BCA858AD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560F4-97A0-48DB-95B7-DFF6338FA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4A859-BEEF-477A-927C-9D4568E07D7B}"/>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5" name="Footer Placeholder 4">
            <a:extLst>
              <a:ext uri="{FF2B5EF4-FFF2-40B4-BE49-F238E27FC236}">
                <a16:creationId xmlns:a16="http://schemas.microsoft.com/office/drawing/2014/main" id="{92355C5D-5558-4205-8E31-9D1C2F459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DA104-4FF1-4DF8-BD84-BAED76A5591F}"/>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312738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954A-C708-46A5-BE69-FAD2E7E48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4C856-25E7-4E78-B505-3FF258F62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4BAF7E-332E-4B1F-9788-41400D2B0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5EF96-BF23-4F17-B392-721651FEB74A}"/>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6" name="Footer Placeholder 5">
            <a:extLst>
              <a:ext uri="{FF2B5EF4-FFF2-40B4-BE49-F238E27FC236}">
                <a16:creationId xmlns:a16="http://schemas.microsoft.com/office/drawing/2014/main" id="{4249A846-13A4-41FF-A898-D8439A081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3CE58-7193-4989-8A32-C6B4F8C7B3C8}"/>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2942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E3B6-2F28-4D24-8527-84D9B8081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0958ED-465E-4A0D-8E49-8D276F329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F71CD-86ED-4BDA-B6AF-7911AA94A5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FC8E2-4333-44A9-AAC0-37019D49C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6A6CB-274E-4F25-B5F0-A1BC5A74E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9E428E-3803-46EC-AF63-4A6F4C2CAE88}"/>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8" name="Footer Placeholder 7">
            <a:extLst>
              <a:ext uri="{FF2B5EF4-FFF2-40B4-BE49-F238E27FC236}">
                <a16:creationId xmlns:a16="http://schemas.microsoft.com/office/drawing/2014/main" id="{A83A09F1-A192-4092-80F1-B8E3041B60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74D60-3441-471E-A631-8E4C9E8ADF86}"/>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23416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07D5-235B-4E6A-92EE-D1FC02DB41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CF643B-B2CA-4020-A5FB-D5567B32A1FE}"/>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4" name="Footer Placeholder 3">
            <a:extLst>
              <a:ext uri="{FF2B5EF4-FFF2-40B4-BE49-F238E27FC236}">
                <a16:creationId xmlns:a16="http://schemas.microsoft.com/office/drawing/2014/main" id="{6A604879-B13E-41A0-84B6-A787AAF3B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BC46B7-1FC6-418E-83CC-C50EBB881F6C}"/>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315601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48CDD-8895-4370-BB76-B00751F5CEFD}"/>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3" name="Footer Placeholder 2">
            <a:extLst>
              <a:ext uri="{FF2B5EF4-FFF2-40B4-BE49-F238E27FC236}">
                <a16:creationId xmlns:a16="http://schemas.microsoft.com/office/drawing/2014/main" id="{7CAA4B0D-58E5-4985-A4D5-B1C894B881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3738B6-14B3-4048-A53B-536FF57BCCE8}"/>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31247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887B-080C-4142-B23F-27ECD21D8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051695-1240-4234-853B-675662BBA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BEEBE-39A1-4395-AADA-0DD71C3E4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ED27A-6EA4-4E7B-A0D5-6A7BF4EB9B1C}"/>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6" name="Footer Placeholder 5">
            <a:extLst>
              <a:ext uri="{FF2B5EF4-FFF2-40B4-BE49-F238E27FC236}">
                <a16:creationId xmlns:a16="http://schemas.microsoft.com/office/drawing/2014/main" id="{8D90B70C-D900-431B-B4B6-158351351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AA445-483F-400C-821F-2DF276D4DD9C}"/>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213023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0581-C0B5-4BD9-B080-20E1EF1B5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C4C75-1E93-48E2-B54D-47C435EB8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DABAE6-0F82-444B-8399-15082B65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65D57-6558-4C7D-8BF1-D49049BFE78F}"/>
              </a:ext>
            </a:extLst>
          </p:cNvPr>
          <p:cNvSpPr>
            <a:spLocks noGrp="1"/>
          </p:cNvSpPr>
          <p:nvPr>
            <p:ph type="dt" sz="half" idx="10"/>
          </p:nvPr>
        </p:nvSpPr>
        <p:spPr/>
        <p:txBody>
          <a:bodyPr/>
          <a:lstStyle/>
          <a:p>
            <a:fld id="{D84BECD7-E8EC-4E51-B548-170D079B5A78}" type="datetimeFigureOut">
              <a:rPr lang="en-US" smtClean="0"/>
              <a:t>6/8/2022</a:t>
            </a:fld>
            <a:endParaRPr lang="en-US"/>
          </a:p>
        </p:txBody>
      </p:sp>
      <p:sp>
        <p:nvSpPr>
          <p:cNvPr id="6" name="Footer Placeholder 5">
            <a:extLst>
              <a:ext uri="{FF2B5EF4-FFF2-40B4-BE49-F238E27FC236}">
                <a16:creationId xmlns:a16="http://schemas.microsoft.com/office/drawing/2014/main" id="{2C16D3A6-3D21-4C92-A177-8D2FB3A71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EA3B6-4CF2-4AFC-A976-556585E92F98}"/>
              </a:ext>
            </a:extLst>
          </p:cNvPr>
          <p:cNvSpPr>
            <a:spLocks noGrp="1"/>
          </p:cNvSpPr>
          <p:nvPr>
            <p:ph type="sldNum" sz="quarter" idx="12"/>
          </p:nvPr>
        </p:nvSpPr>
        <p:spPr/>
        <p:txBody>
          <a:bodyPr/>
          <a:lstStyle/>
          <a:p>
            <a:fld id="{1706C166-F5C0-49D5-946B-E63682C77F4B}" type="slidenum">
              <a:rPr lang="en-US" smtClean="0"/>
              <a:t>‹#›</a:t>
            </a:fld>
            <a:endParaRPr lang="en-US"/>
          </a:p>
        </p:txBody>
      </p:sp>
    </p:spTree>
    <p:extLst>
      <p:ext uri="{BB962C8B-B14F-4D97-AF65-F5344CB8AC3E}">
        <p14:creationId xmlns:p14="http://schemas.microsoft.com/office/powerpoint/2010/main" val="215061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23EC2-6346-4FB6-9ECB-B2A1F7DCA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74F5F-06A8-4DE0-AC1E-339C2DADF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E6F89-2B33-4FEE-B873-2979413C2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BECD7-E8EC-4E51-B548-170D079B5A78}" type="datetimeFigureOut">
              <a:rPr lang="en-US" smtClean="0"/>
              <a:t>6/8/2022</a:t>
            </a:fld>
            <a:endParaRPr lang="en-US"/>
          </a:p>
        </p:txBody>
      </p:sp>
      <p:sp>
        <p:nvSpPr>
          <p:cNvPr id="5" name="Footer Placeholder 4">
            <a:extLst>
              <a:ext uri="{FF2B5EF4-FFF2-40B4-BE49-F238E27FC236}">
                <a16:creationId xmlns:a16="http://schemas.microsoft.com/office/drawing/2014/main" id="{8C716F70-93B6-4159-9BEE-F6039E4EE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DB22A7-B524-4587-BF68-53A2CCFF3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C166-F5C0-49D5-946B-E63682C77F4B}" type="slidenum">
              <a:rPr lang="en-US" smtClean="0"/>
              <a:t>‹#›</a:t>
            </a:fld>
            <a:endParaRPr lang="en-US"/>
          </a:p>
        </p:txBody>
      </p:sp>
    </p:spTree>
    <p:extLst>
      <p:ext uri="{BB962C8B-B14F-4D97-AF65-F5344CB8AC3E}">
        <p14:creationId xmlns:p14="http://schemas.microsoft.com/office/powerpoint/2010/main" val="1556510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26ED212-102F-4FD6-BFC3-77ABF8BE5C3F}"/>
              </a:ext>
            </a:extLst>
          </p:cNvPr>
          <p:cNvGraphicFramePr>
            <a:graphicFrameLocks noChangeAspect="1"/>
          </p:cNvGraphicFramePr>
          <p:nvPr>
            <p:extLst>
              <p:ext uri="{D42A27DB-BD31-4B8C-83A1-F6EECF244321}">
                <p14:modId xmlns:p14="http://schemas.microsoft.com/office/powerpoint/2010/main" val="3527672827"/>
              </p:ext>
            </p:extLst>
          </p:nvPr>
        </p:nvGraphicFramePr>
        <p:xfrm>
          <a:off x="0" y="-899433"/>
          <a:ext cx="12351657" cy="9256101"/>
        </p:xfrm>
        <a:graphic>
          <a:graphicData uri="http://schemas.openxmlformats.org/presentationml/2006/ole">
            <mc:AlternateContent xmlns:mc="http://schemas.openxmlformats.org/markup-compatibility/2006">
              <mc:Choice xmlns:v="urn:schemas-microsoft-com:vml" Requires="v">
                <p:oleObj r:id="rId3" imgW="16253640" imgH="12190320" progId="">
                  <p:embed/>
                </p:oleObj>
              </mc:Choice>
              <mc:Fallback>
                <p:oleObj r:id="rId3" imgW="16253640" imgH="12190320" progId="">
                  <p:embed/>
                  <p:pic>
                    <p:nvPicPr>
                      <p:cNvPr id="0" name=""/>
                      <p:cNvPicPr/>
                      <p:nvPr/>
                    </p:nvPicPr>
                    <p:blipFill>
                      <a:blip r:embed="rId4"/>
                      <a:stretch>
                        <a:fillRect/>
                      </a:stretch>
                    </p:blipFill>
                    <p:spPr>
                      <a:xfrm>
                        <a:off x="0" y="-899433"/>
                        <a:ext cx="12351657" cy="925610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DE4A3BF-829F-450B-8EFD-3AFAF1BC94A1}"/>
              </a:ext>
            </a:extLst>
          </p:cNvPr>
          <p:cNvSpPr txBox="1"/>
          <p:nvPr/>
        </p:nvSpPr>
        <p:spPr>
          <a:xfrm>
            <a:off x="5093866" y="1887395"/>
            <a:ext cx="2789161" cy="523220"/>
          </a:xfrm>
          <a:prstGeom prst="rect">
            <a:avLst/>
          </a:prstGeom>
          <a:noFill/>
        </p:spPr>
        <p:txBody>
          <a:bodyPr wrap="none" rtlCol="0">
            <a:spAutoFit/>
          </a:bodyPr>
          <a:lstStyle/>
          <a:p>
            <a:r>
              <a:rPr lang="en-US" sz="2800" b="1" dirty="0">
                <a:solidFill>
                  <a:schemeClr val="tx1">
                    <a:lumMod val="85000"/>
                  </a:schemeClr>
                </a:solidFill>
              </a:rPr>
              <a:t>by: LEO PRIMERO</a:t>
            </a:r>
          </a:p>
        </p:txBody>
      </p:sp>
    </p:spTree>
    <p:extLst>
      <p:ext uri="{BB962C8B-B14F-4D97-AF65-F5344CB8AC3E}">
        <p14:creationId xmlns:p14="http://schemas.microsoft.com/office/powerpoint/2010/main" val="25013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3" name="Content Placeholder 2">
            <a:extLst>
              <a:ext uri="{FF2B5EF4-FFF2-40B4-BE49-F238E27FC236}">
                <a16:creationId xmlns:a16="http://schemas.microsoft.com/office/drawing/2014/main" id="{87E86906-0C93-4F8E-A74F-ADD83BE3BFE0}"/>
              </a:ext>
            </a:extLst>
          </p:cNvPr>
          <p:cNvSpPr>
            <a:spLocks noGrp="1"/>
          </p:cNvSpPr>
          <p:nvPr>
            <p:ph idx="1"/>
          </p:nvPr>
        </p:nvSpPr>
        <p:spPr>
          <a:xfrm>
            <a:off x="838200" y="1825625"/>
            <a:ext cx="7552224" cy="4351338"/>
          </a:xfrm>
        </p:spPr>
        <p:txBody>
          <a:bodyPr/>
          <a:lstStyle/>
          <a:p>
            <a:pPr marL="0" indent="0">
              <a:buNone/>
            </a:pPr>
            <a:r>
              <a:rPr lang="en-US" sz="3200" b="1" dirty="0"/>
              <a:t>Step 5. Remove obstacles to change.</a:t>
            </a:r>
          </a:p>
          <a:p>
            <a:r>
              <a:rPr lang="en-US" dirty="0"/>
              <a:t>Without, broad-base change is empowered</a:t>
            </a:r>
          </a:p>
          <a:p>
            <a:r>
              <a:rPr lang="en-US" dirty="0"/>
              <a:t>Need to change the work environment structure</a:t>
            </a:r>
          </a:p>
          <a:p>
            <a:r>
              <a:rPr lang="en-US" dirty="0"/>
              <a:t>Encouraging inventive and bright ideas</a:t>
            </a:r>
          </a:p>
          <a:p>
            <a:r>
              <a:rPr lang="en-US" dirty="0"/>
              <a:t>Cooperation by human resources and business units’ heads</a:t>
            </a:r>
          </a:p>
        </p:txBody>
      </p:sp>
      <p:pic>
        <p:nvPicPr>
          <p:cNvPr id="25602" name="Picture 2" descr="Road Opener Unblocker Spell Papa Legba and 27 similar items">
            <a:extLst>
              <a:ext uri="{FF2B5EF4-FFF2-40B4-BE49-F238E27FC236}">
                <a16:creationId xmlns:a16="http://schemas.microsoft.com/office/drawing/2014/main" id="{E949898C-84E7-4F6E-91EE-8A4413EAB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779" y="1405324"/>
            <a:ext cx="3390714" cy="25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2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3" name="Content Placeholder 2">
            <a:extLst>
              <a:ext uri="{FF2B5EF4-FFF2-40B4-BE49-F238E27FC236}">
                <a16:creationId xmlns:a16="http://schemas.microsoft.com/office/drawing/2014/main" id="{AE96E39A-D60F-42CB-B93D-195D1AF70FFE}"/>
              </a:ext>
            </a:extLst>
          </p:cNvPr>
          <p:cNvSpPr>
            <a:spLocks noGrp="1"/>
          </p:cNvSpPr>
          <p:nvPr>
            <p:ph idx="1"/>
          </p:nvPr>
        </p:nvSpPr>
        <p:spPr/>
        <p:txBody>
          <a:bodyPr/>
          <a:lstStyle/>
          <a:p>
            <a:pPr marL="0" indent="0">
              <a:buNone/>
            </a:pPr>
            <a:r>
              <a:rPr lang="en-US" sz="3200" b="1" dirty="0"/>
              <a:t>Step 6.  Generate short-term wins.</a:t>
            </a:r>
          </a:p>
          <a:p>
            <a:r>
              <a:rPr lang="en-US" dirty="0"/>
              <a:t>directly related to the effort</a:t>
            </a:r>
          </a:p>
          <a:p>
            <a:r>
              <a:rPr lang="en-US" dirty="0"/>
              <a:t>Specific to the change initiative</a:t>
            </a:r>
          </a:p>
          <a:p>
            <a:r>
              <a:rPr lang="en-US" dirty="0"/>
              <a:t>Use surveys and interviews to validate</a:t>
            </a:r>
          </a:p>
          <a:p>
            <a:r>
              <a:rPr lang="en-US" dirty="0"/>
              <a:t>Clients and stakeholders provide valuable inputs</a:t>
            </a:r>
          </a:p>
        </p:txBody>
      </p:sp>
      <p:pic>
        <p:nvPicPr>
          <p:cNvPr id="26626" name="Picture 2" descr="Change Management Process Step 6: Generate Short-Term Wins - Viral  Solutions - Your Personal Chief Marketing Officer">
            <a:extLst>
              <a:ext uri="{FF2B5EF4-FFF2-40B4-BE49-F238E27FC236}">
                <a16:creationId xmlns:a16="http://schemas.microsoft.com/office/drawing/2014/main" id="{2002726F-ACF8-45CE-9BB6-2730E2CE0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989" y="1521134"/>
            <a:ext cx="3451504" cy="230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14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3" name="Content Placeholder 2">
            <a:extLst>
              <a:ext uri="{FF2B5EF4-FFF2-40B4-BE49-F238E27FC236}">
                <a16:creationId xmlns:a16="http://schemas.microsoft.com/office/drawing/2014/main" id="{4500EE31-9C61-42FA-946B-E45A4EF9834A}"/>
              </a:ext>
            </a:extLst>
          </p:cNvPr>
          <p:cNvSpPr>
            <a:spLocks noGrp="1"/>
          </p:cNvSpPr>
          <p:nvPr>
            <p:ph idx="1"/>
          </p:nvPr>
        </p:nvSpPr>
        <p:spPr>
          <a:xfrm>
            <a:off x="838200" y="1825625"/>
            <a:ext cx="7532789" cy="4351338"/>
          </a:xfrm>
        </p:spPr>
        <p:txBody>
          <a:bodyPr/>
          <a:lstStyle/>
          <a:p>
            <a:pPr marL="0" indent="0">
              <a:buNone/>
            </a:pPr>
            <a:r>
              <a:rPr lang="en-US" sz="3200" b="1" dirty="0"/>
              <a:t>Step 7.  Sustain the acceleration.</a:t>
            </a:r>
          </a:p>
          <a:p>
            <a:r>
              <a:rPr lang="en-US" dirty="0"/>
              <a:t>Short-term wins lead to acceleration</a:t>
            </a:r>
          </a:p>
          <a:p>
            <a:r>
              <a:rPr lang="en-US" dirty="0"/>
              <a:t>Constant retrospection ensures evolution of initiatives:</a:t>
            </a:r>
          </a:p>
          <a:p>
            <a:pPr marL="971550" lvl="1" indent="-514350">
              <a:buFont typeface="+mj-lt"/>
              <a:buAutoNum type="romanLcPeriod"/>
            </a:pPr>
            <a:r>
              <a:rPr lang="en-US" dirty="0"/>
              <a:t>What worked?</a:t>
            </a:r>
          </a:p>
          <a:p>
            <a:pPr marL="971550" lvl="1" indent="-514350">
              <a:buFont typeface="+mj-lt"/>
              <a:buAutoNum type="romanLcPeriod"/>
            </a:pPr>
            <a:r>
              <a:rPr lang="en-US" dirty="0"/>
              <a:t>What did not work?</a:t>
            </a:r>
          </a:p>
          <a:p>
            <a:pPr marL="971550" lvl="1" indent="-514350">
              <a:buFont typeface="+mj-lt"/>
              <a:buAutoNum type="romanLcPeriod"/>
            </a:pPr>
            <a:r>
              <a:rPr lang="en-US" dirty="0"/>
              <a:t>And what could be done better?</a:t>
            </a:r>
          </a:p>
        </p:txBody>
      </p:sp>
      <p:pic>
        <p:nvPicPr>
          <p:cNvPr id="27652" name="Picture 4" descr="Deutsch-Jozsa Algorithm – A.N.A.K.I.N.">
            <a:extLst>
              <a:ext uri="{FF2B5EF4-FFF2-40B4-BE49-F238E27FC236}">
                <a16:creationId xmlns:a16="http://schemas.microsoft.com/office/drawing/2014/main" id="{9FFBDBCB-13E7-4807-8EBC-521DF4972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989" y="1521135"/>
            <a:ext cx="3451503" cy="229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3" name="Content Placeholder 2">
            <a:extLst>
              <a:ext uri="{FF2B5EF4-FFF2-40B4-BE49-F238E27FC236}">
                <a16:creationId xmlns:a16="http://schemas.microsoft.com/office/drawing/2014/main" id="{052B7CC0-2BD1-47BC-A3AE-34D7CEED5263}"/>
              </a:ext>
            </a:extLst>
          </p:cNvPr>
          <p:cNvSpPr>
            <a:spLocks noGrp="1"/>
          </p:cNvSpPr>
          <p:nvPr>
            <p:ph idx="1"/>
          </p:nvPr>
        </p:nvSpPr>
        <p:spPr>
          <a:xfrm>
            <a:off x="838200" y="1825625"/>
            <a:ext cx="7935686" cy="4351338"/>
          </a:xfrm>
        </p:spPr>
        <p:txBody>
          <a:bodyPr/>
          <a:lstStyle/>
          <a:p>
            <a:pPr marL="0" indent="0">
              <a:buNone/>
            </a:pPr>
            <a:r>
              <a:rPr lang="en-US" sz="3200" b="1" dirty="0"/>
              <a:t>Step 8.  Cement the change initiatives.</a:t>
            </a:r>
          </a:p>
          <a:p>
            <a:r>
              <a:rPr lang="en-US" dirty="0"/>
              <a:t>The process will mature</a:t>
            </a:r>
          </a:p>
          <a:p>
            <a:r>
              <a:rPr lang="en-US" dirty="0"/>
              <a:t>integration into the work environment</a:t>
            </a:r>
          </a:p>
          <a:p>
            <a:r>
              <a:rPr lang="en-US" dirty="0"/>
              <a:t>Familiarity of the process into the daily tasks employees</a:t>
            </a:r>
          </a:p>
          <a:p>
            <a:r>
              <a:rPr lang="en-US" dirty="0"/>
              <a:t>Progress be monitored</a:t>
            </a:r>
          </a:p>
          <a:p>
            <a:r>
              <a:rPr lang="en-US" dirty="0"/>
              <a:t>Noncompliance should be addressed</a:t>
            </a:r>
          </a:p>
        </p:txBody>
      </p:sp>
      <p:pic>
        <p:nvPicPr>
          <p:cNvPr id="28674" name="Picture 2" descr="Lessons From Working on Systems Change Initiatives · Giving Compass">
            <a:extLst>
              <a:ext uri="{FF2B5EF4-FFF2-40B4-BE49-F238E27FC236}">
                <a16:creationId xmlns:a16="http://schemas.microsoft.com/office/drawing/2014/main" id="{25F1F893-8B08-4777-A09B-95293A0A31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99" t="14111" r="16532" b="2764"/>
          <a:stretch/>
        </p:blipFill>
        <p:spPr bwMode="auto">
          <a:xfrm>
            <a:off x="8370989" y="1521135"/>
            <a:ext cx="3451503" cy="28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8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7" name="Content Placeholder 2">
            <a:extLst>
              <a:ext uri="{FF2B5EF4-FFF2-40B4-BE49-F238E27FC236}">
                <a16:creationId xmlns:a16="http://schemas.microsoft.com/office/drawing/2014/main" id="{947E760E-2CFD-4D41-A3F3-89CD960F4E6E}"/>
              </a:ext>
            </a:extLst>
          </p:cNvPr>
          <p:cNvSpPr>
            <a:spLocks noGrp="1"/>
          </p:cNvSpPr>
          <p:nvPr>
            <p:ph idx="1"/>
          </p:nvPr>
        </p:nvSpPr>
        <p:spPr>
          <a:xfrm>
            <a:off x="579120" y="1138984"/>
            <a:ext cx="7289533" cy="4042616"/>
          </a:xfrm>
        </p:spPr>
        <p:txBody>
          <a:bodyPr>
            <a:noAutofit/>
          </a:bodyPr>
          <a:lstStyle/>
          <a:p>
            <a:r>
              <a:rPr lang="en-US" dirty="0"/>
              <a:t>A model structure of affecting change is good</a:t>
            </a:r>
          </a:p>
          <a:p>
            <a:r>
              <a:rPr lang="en-US" dirty="0"/>
              <a:t>Proper research is important</a:t>
            </a:r>
          </a:p>
          <a:p>
            <a:r>
              <a:rPr lang="en-US" dirty="0"/>
              <a:t>Organizational change has become an expected constant</a:t>
            </a:r>
          </a:p>
          <a:p>
            <a:r>
              <a:rPr lang="en-US" dirty="0"/>
              <a:t>Change should not be avoided</a:t>
            </a:r>
          </a:p>
          <a:p>
            <a:r>
              <a:rPr lang="en-US" dirty="0"/>
              <a:t>It must be faced to ensure competitiveness</a:t>
            </a:r>
          </a:p>
        </p:txBody>
      </p:sp>
      <p:sp>
        <p:nvSpPr>
          <p:cNvPr id="8" name="Title 1">
            <a:extLst>
              <a:ext uri="{FF2B5EF4-FFF2-40B4-BE49-F238E27FC236}">
                <a16:creationId xmlns:a16="http://schemas.microsoft.com/office/drawing/2014/main" id="{478F7FA3-62AD-46D8-B452-4BD9AC4E2FE7}"/>
              </a:ext>
            </a:extLst>
          </p:cNvPr>
          <p:cNvSpPr>
            <a:spLocks noGrp="1"/>
          </p:cNvSpPr>
          <p:nvPr>
            <p:ph type="title"/>
          </p:nvPr>
        </p:nvSpPr>
        <p:spPr>
          <a:xfrm>
            <a:off x="718421" y="58046"/>
            <a:ext cx="9788387" cy="1080938"/>
          </a:xfrm>
        </p:spPr>
        <p:txBody>
          <a:bodyPr>
            <a:normAutofit/>
          </a:bodyPr>
          <a:lstStyle/>
          <a:p>
            <a:r>
              <a:rPr lang="en-US" sz="4500" dirty="0">
                <a:solidFill>
                  <a:schemeClr val="tx1">
                    <a:lumMod val="95000"/>
                    <a:lumOff val="5000"/>
                  </a:schemeClr>
                </a:solidFill>
                <a:latin typeface="Impact" panose="020B0806030902050204" pitchFamily="34" charset="0"/>
              </a:rPr>
              <a:t>Conclusion</a:t>
            </a:r>
          </a:p>
        </p:txBody>
      </p:sp>
      <p:pic>
        <p:nvPicPr>
          <p:cNvPr id="29698" name="Picture 2" descr="Understanding an Accounts Payable Process and What it Involves">
            <a:extLst>
              <a:ext uri="{FF2B5EF4-FFF2-40B4-BE49-F238E27FC236}">
                <a16:creationId xmlns:a16="http://schemas.microsoft.com/office/drawing/2014/main" id="{7D8B4664-4856-46FF-B510-7F3FCB34E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248" y="1216336"/>
            <a:ext cx="3841243" cy="270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9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7" name="Content Placeholder 2">
            <a:extLst>
              <a:ext uri="{FF2B5EF4-FFF2-40B4-BE49-F238E27FC236}">
                <a16:creationId xmlns:a16="http://schemas.microsoft.com/office/drawing/2014/main" id="{947E760E-2CFD-4D41-A3F3-89CD960F4E6E}"/>
              </a:ext>
            </a:extLst>
          </p:cNvPr>
          <p:cNvSpPr>
            <a:spLocks noGrp="1"/>
          </p:cNvSpPr>
          <p:nvPr>
            <p:ph idx="1"/>
          </p:nvPr>
        </p:nvSpPr>
        <p:spPr>
          <a:xfrm>
            <a:off x="853440" y="1138984"/>
            <a:ext cx="10728960" cy="4457144"/>
          </a:xfrm>
        </p:spPr>
        <p:txBody>
          <a:bodyPr>
            <a:noAutofit/>
          </a:bodyPr>
          <a:lstStyle/>
          <a:p>
            <a:pPr marL="457200" indent="-457200">
              <a:buNone/>
            </a:pPr>
            <a:r>
              <a:rPr lang="en-US" dirty="0"/>
              <a:t>Kotter, J. (2016, Sept. 22). </a:t>
            </a:r>
            <a:r>
              <a:rPr lang="en-US" i="1" dirty="0"/>
              <a:t>8-step proce</a:t>
            </a:r>
            <a:r>
              <a:rPr lang="en-US" dirty="0"/>
              <a:t>ss. Retrieved from https://www.kotterinc.com/8-steps-process-for-leading-change</a:t>
            </a:r>
          </a:p>
          <a:p>
            <a:pPr marL="457200" indent="-457200">
              <a:buNone/>
            </a:pPr>
            <a:r>
              <a:rPr lang="en-US" dirty="0" err="1"/>
              <a:t>Luhman</a:t>
            </a:r>
            <a:r>
              <a:rPr lang="en-US" dirty="0"/>
              <a:t>, J., &amp; Cunliffe, A. (2013). Organizational change. In </a:t>
            </a:r>
            <a:r>
              <a:rPr lang="en-US" i="1" dirty="0"/>
              <a:t>The SAGE key concepts: Key concepts in organization theory </a:t>
            </a:r>
            <a:r>
              <a:rPr lang="en-US" dirty="0"/>
              <a:t>(pp. 112-117). London: SAGE Publications Ltd </a:t>
            </a:r>
            <a:r>
              <a:rPr lang="en-US" dirty="0" err="1"/>
              <a:t>doi</a:t>
            </a:r>
            <a:r>
              <a:rPr lang="en-US" dirty="0"/>
              <a:t>: 10.4135/9781473914643.n23.</a:t>
            </a:r>
          </a:p>
          <a:p>
            <a:pPr marL="457200" indent="-457200">
              <a:buNone/>
            </a:pPr>
            <a:r>
              <a:rPr lang="en-US" dirty="0" err="1"/>
              <a:t>Mercadal</a:t>
            </a:r>
            <a:r>
              <a:rPr lang="en-US" dirty="0"/>
              <a:t>, T. (2019). Aging and the </a:t>
            </a:r>
            <a:r>
              <a:rPr lang="en-US" dirty="0" err="1"/>
              <a:t>u.s.</a:t>
            </a:r>
            <a:r>
              <a:rPr lang="en-US" dirty="0"/>
              <a:t> workforce. </a:t>
            </a:r>
            <a:r>
              <a:rPr lang="en-US" i="1" dirty="0"/>
              <a:t>Salem Press Encyclopedia.</a:t>
            </a:r>
            <a:r>
              <a:rPr lang="en-US" dirty="0"/>
              <a:t> </a:t>
            </a:r>
          </a:p>
          <a:p>
            <a:pPr marL="457200" indent="-457200">
              <a:buNone/>
            </a:pPr>
            <a:r>
              <a:rPr lang="en-US" dirty="0" err="1"/>
              <a:t>Pizzini</a:t>
            </a:r>
            <a:r>
              <a:rPr lang="en-US" dirty="0"/>
              <a:t>, M.-A., Gofman, G., </a:t>
            </a:r>
            <a:r>
              <a:rPr lang="en-US" dirty="0" err="1"/>
              <a:t>Kasbekar</a:t>
            </a:r>
            <a:r>
              <a:rPr lang="en-US" dirty="0"/>
              <a:t>, N., Shah, P., &amp; </a:t>
            </a:r>
            <a:r>
              <a:rPr lang="en-US" dirty="0" err="1"/>
              <a:t>Vernick</a:t>
            </a:r>
            <a:r>
              <a:rPr lang="en-US" dirty="0"/>
              <a:t>, W. (2019). How a dashboard and an 8-step process helped a hospital slash drug costs. </a:t>
            </a:r>
            <a:r>
              <a:rPr lang="en-US" i="1" dirty="0" err="1"/>
              <a:t>Hfm</a:t>
            </a:r>
            <a:r>
              <a:rPr lang="en-US" i="1" dirty="0"/>
              <a:t> (Healthcare Financial Management), </a:t>
            </a:r>
            <a:r>
              <a:rPr lang="en-US" dirty="0"/>
              <a:t>24–29.</a:t>
            </a:r>
          </a:p>
        </p:txBody>
      </p:sp>
      <p:sp>
        <p:nvSpPr>
          <p:cNvPr id="8" name="Title 1">
            <a:extLst>
              <a:ext uri="{FF2B5EF4-FFF2-40B4-BE49-F238E27FC236}">
                <a16:creationId xmlns:a16="http://schemas.microsoft.com/office/drawing/2014/main" id="{478F7FA3-62AD-46D8-B452-4BD9AC4E2FE7}"/>
              </a:ext>
            </a:extLst>
          </p:cNvPr>
          <p:cNvSpPr>
            <a:spLocks noGrp="1"/>
          </p:cNvSpPr>
          <p:nvPr>
            <p:ph type="title"/>
          </p:nvPr>
        </p:nvSpPr>
        <p:spPr>
          <a:xfrm>
            <a:off x="718421" y="58046"/>
            <a:ext cx="11680843" cy="1080938"/>
          </a:xfrm>
        </p:spPr>
        <p:txBody>
          <a:bodyPr>
            <a:normAutofit/>
          </a:bodyPr>
          <a:lstStyle/>
          <a:p>
            <a:r>
              <a:rPr lang="en-US" sz="4500" dirty="0">
                <a:solidFill>
                  <a:schemeClr val="tx1">
                    <a:lumMod val="95000"/>
                    <a:lumOff val="5000"/>
                  </a:schemeClr>
                </a:solidFill>
                <a:latin typeface="Impact" panose="020B0806030902050204" pitchFamily="34" charset="0"/>
              </a:rPr>
              <a:t>Reference</a:t>
            </a:r>
          </a:p>
        </p:txBody>
      </p:sp>
    </p:spTree>
    <p:extLst>
      <p:ext uri="{BB962C8B-B14F-4D97-AF65-F5344CB8AC3E}">
        <p14:creationId xmlns:p14="http://schemas.microsoft.com/office/powerpoint/2010/main" val="13009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7" name="Content Placeholder 2">
            <a:extLst>
              <a:ext uri="{FF2B5EF4-FFF2-40B4-BE49-F238E27FC236}">
                <a16:creationId xmlns:a16="http://schemas.microsoft.com/office/drawing/2014/main" id="{947E760E-2CFD-4D41-A3F3-89CD960F4E6E}"/>
              </a:ext>
            </a:extLst>
          </p:cNvPr>
          <p:cNvSpPr>
            <a:spLocks noGrp="1"/>
          </p:cNvSpPr>
          <p:nvPr>
            <p:ph idx="1"/>
          </p:nvPr>
        </p:nvSpPr>
        <p:spPr>
          <a:xfrm>
            <a:off x="853440" y="1138984"/>
            <a:ext cx="10728960" cy="4457144"/>
          </a:xfrm>
        </p:spPr>
        <p:txBody>
          <a:bodyPr>
            <a:noAutofit/>
          </a:bodyPr>
          <a:lstStyle/>
          <a:p>
            <a:pPr marL="457200" indent="-457200">
              <a:buNone/>
            </a:pPr>
            <a:r>
              <a:rPr lang="en-US" sz="2600" dirty="0"/>
              <a:t>Pollack, J., &amp; Pollack, R. (2015). Using Kotter’s eight stage process to manage an </a:t>
            </a:r>
            <a:r>
              <a:rPr lang="en-US" sz="2600" dirty="0" err="1"/>
              <a:t>organisational</a:t>
            </a:r>
            <a:r>
              <a:rPr lang="en-US" sz="2600" dirty="0"/>
              <a:t> change program: Presentation and practice. </a:t>
            </a:r>
            <a:r>
              <a:rPr lang="en-US" sz="2600" i="1" dirty="0"/>
              <a:t>Systemic Practice &amp; Action Research. Systemic Practice and Action Research</a:t>
            </a:r>
            <a:r>
              <a:rPr lang="en-US" sz="2600" dirty="0"/>
              <a:t>, 28(1), 51–66.</a:t>
            </a:r>
          </a:p>
          <a:p>
            <a:pPr marL="457200" indent="-457200">
              <a:buNone/>
            </a:pPr>
            <a:r>
              <a:rPr lang="en-US" sz="2600" dirty="0" err="1"/>
              <a:t>Talmaciu</a:t>
            </a:r>
            <a:r>
              <a:rPr lang="en-US" sz="2600" dirty="0"/>
              <a:t>, I. (2014). Comparative analysis of different models of organizational change. </a:t>
            </a:r>
            <a:r>
              <a:rPr lang="en-US" sz="2600" i="1" dirty="0" err="1"/>
              <a:t>Valahian</a:t>
            </a:r>
            <a:r>
              <a:rPr lang="en-US" sz="2600" i="1" dirty="0"/>
              <a:t> Journal of Economic Studies</a:t>
            </a:r>
            <a:r>
              <a:rPr lang="en-US" sz="2600" dirty="0"/>
              <a:t>, 5(4), 77-86.</a:t>
            </a:r>
          </a:p>
          <a:p>
            <a:pPr marL="457200" indent="-457200">
              <a:buNone/>
            </a:pPr>
            <a:r>
              <a:rPr lang="en-US" sz="2600" dirty="0" err="1"/>
              <a:t>Todnem</a:t>
            </a:r>
            <a:r>
              <a:rPr lang="en-US" sz="2600" dirty="0"/>
              <a:t>, R. T. (2016). Rune </a:t>
            </a:r>
            <a:r>
              <a:rPr lang="en-US" sz="2600" dirty="0" err="1"/>
              <a:t>todnem</a:t>
            </a:r>
            <a:r>
              <a:rPr lang="en-US" sz="2600" dirty="0"/>
              <a:t> by discusses change management [Streaming video]. </a:t>
            </a:r>
            <a:r>
              <a:rPr lang="en-US" sz="2600" i="1" dirty="0"/>
              <a:t>SAGE Video</a:t>
            </a:r>
            <a:r>
              <a:rPr lang="en-US" sz="2600" dirty="0"/>
              <a:t>.</a:t>
            </a:r>
          </a:p>
          <a:p>
            <a:pPr marL="457200" indent="-457200">
              <a:buNone/>
            </a:pPr>
            <a:r>
              <a:rPr lang="en-US" sz="2600" dirty="0"/>
              <a:t>Wheeler, T. R., &amp; Holmes, K. L. (2017). Rapid transformation of two libraries using Kotter’s Eight Steps of Change. </a:t>
            </a:r>
            <a:r>
              <a:rPr lang="en-US" sz="2600" i="1" dirty="0"/>
              <a:t>Journal of the Medical Library Association</a:t>
            </a:r>
            <a:r>
              <a:rPr lang="en-US" sz="2600" dirty="0"/>
              <a:t>, 105(3), 276–281.</a:t>
            </a:r>
          </a:p>
        </p:txBody>
      </p:sp>
      <p:sp>
        <p:nvSpPr>
          <p:cNvPr id="8" name="Title 1">
            <a:extLst>
              <a:ext uri="{FF2B5EF4-FFF2-40B4-BE49-F238E27FC236}">
                <a16:creationId xmlns:a16="http://schemas.microsoft.com/office/drawing/2014/main" id="{478F7FA3-62AD-46D8-B452-4BD9AC4E2FE7}"/>
              </a:ext>
            </a:extLst>
          </p:cNvPr>
          <p:cNvSpPr>
            <a:spLocks noGrp="1"/>
          </p:cNvSpPr>
          <p:nvPr>
            <p:ph type="title"/>
          </p:nvPr>
        </p:nvSpPr>
        <p:spPr>
          <a:xfrm>
            <a:off x="718421" y="58046"/>
            <a:ext cx="11680843" cy="1080938"/>
          </a:xfrm>
        </p:spPr>
        <p:txBody>
          <a:bodyPr>
            <a:normAutofit/>
          </a:bodyPr>
          <a:lstStyle/>
          <a:p>
            <a:r>
              <a:rPr lang="en-US" sz="4500" dirty="0">
                <a:solidFill>
                  <a:schemeClr val="tx1">
                    <a:lumMod val="95000"/>
                    <a:lumOff val="5000"/>
                  </a:schemeClr>
                </a:solidFill>
                <a:latin typeface="Impact" panose="020B0806030902050204" pitchFamily="34" charset="0"/>
              </a:rPr>
              <a:t>Reference</a:t>
            </a:r>
          </a:p>
        </p:txBody>
      </p:sp>
    </p:spTree>
    <p:extLst>
      <p:ext uri="{BB962C8B-B14F-4D97-AF65-F5344CB8AC3E}">
        <p14:creationId xmlns:p14="http://schemas.microsoft.com/office/powerpoint/2010/main" val="156567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26ED212-102F-4FD6-BFC3-77ABF8BE5C3F}"/>
              </a:ext>
            </a:extLst>
          </p:cNvPr>
          <p:cNvGraphicFramePr>
            <a:graphicFrameLocks noChangeAspect="1"/>
          </p:cNvGraphicFramePr>
          <p:nvPr/>
        </p:nvGraphicFramePr>
        <p:xfrm>
          <a:off x="0" y="-899433"/>
          <a:ext cx="12351657" cy="9256101"/>
        </p:xfrm>
        <a:graphic>
          <a:graphicData uri="http://schemas.openxmlformats.org/presentationml/2006/ole">
            <mc:AlternateContent xmlns:mc="http://schemas.openxmlformats.org/markup-compatibility/2006">
              <mc:Choice xmlns:v="urn:schemas-microsoft-com:vml" Requires="v">
                <p:oleObj r:id="rId3" imgW="16253640" imgH="12190320" progId="">
                  <p:embed/>
                </p:oleObj>
              </mc:Choice>
              <mc:Fallback>
                <p:oleObj r:id="rId3" imgW="16253640" imgH="12190320" progId="">
                  <p:embed/>
                  <p:pic>
                    <p:nvPicPr>
                      <p:cNvPr id="4" name="Object 3">
                        <a:extLst>
                          <a:ext uri="{FF2B5EF4-FFF2-40B4-BE49-F238E27FC236}">
                            <a16:creationId xmlns:a16="http://schemas.microsoft.com/office/drawing/2014/main" id="{E26ED212-102F-4FD6-BFC3-77ABF8BE5C3F}"/>
                          </a:ext>
                        </a:extLst>
                      </p:cNvPr>
                      <p:cNvPicPr/>
                      <p:nvPr/>
                    </p:nvPicPr>
                    <p:blipFill>
                      <a:blip r:embed="rId4"/>
                      <a:stretch>
                        <a:fillRect/>
                      </a:stretch>
                    </p:blipFill>
                    <p:spPr>
                      <a:xfrm>
                        <a:off x="0" y="-899433"/>
                        <a:ext cx="12351657" cy="925610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DE4A3BF-829F-450B-8EFD-3AFAF1BC94A1}"/>
              </a:ext>
            </a:extLst>
          </p:cNvPr>
          <p:cNvSpPr txBox="1"/>
          <p:nvPr/>
        </p:nvSpPr>
        <p:spPr>
          <a:xfrm>
            <a:off x="5093866" y="1887395"/>
            <a:ext cx="2789161" cy="523220"/>
          </a:xfrm>
          <a:prstGeom prst="rect">
            <a:avLst/>
          </a:prstGeom>
          <a:noFill/>
        </p:spPr>
        <p:txBody>
          <a:bodyPr wrap="none" rtlCol="0">
            <a:spAutoFit/>
          </a:bodyPr>
          <a:lstStyle/>
          <a:p>
            <a:r>
              <a:rPr lang="en-US" sz="2800" b="1" dirty="0">
                <a:solidFill>
                  <a:schemeClr val="tx1">
                    <a:lumMod val="85000"/>
                  </a:schemeClr>
                </a:solidFill>
              </a:rPr>
              <a:t>by: LEO PRIMERO</a:t>
            </a:r>
          </a:p>
        </p:txBody>
      </p:sp>
      <p:sp>
        <p:nvSpPr>
          <p:cNvPr id="3" name="TextBox 2">
            <a:extLst>
              <a:ext uri="{FF2B5EF4-FFF2-40B4-BE49-F238E27FC236}">
                <a16:creationId xmlns:a16="http://schemas.microsoft.com/office/drawing/2014/main" id="{4EB05192-09FF-4747-91FF-7028476D10D0}"/>
              </a:ext>
            </a:extLst>
          </p:cNvPr>
          <p:cNvSpPr txBox="1"/>
          <p:nvPr/>
        </p:nvSpPr>
        <p:spPr>
          <a:xfrm>
            <a:off x="2304221" y="3493180"/>
            <a:ext cx="8007098" cy="2308324"/>
          </a:xfrm>
          <a:prstGeom prst="rect">
            <a:avLst/>
          </a:prstGeom>
          <a:solidFill>
            <a:schemeClr val="bg1">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b="1" dirty="0">
                <a:solidFill>
                  <a:schemeClr val="tx1">
                    <a:lumMod val="85000"/>
                  </a:schemeClr>
                </a:solidFill>
              </a:rPr>
              <a:t>Three Objectives of the Change Initiative</a:t>
            </a:r>
          </a:p>
          <a:p>
            <a:pPr marL="1028700" lvl="1" indent="-571500">
              <a:buFont typeface="Arial" panose="020B0604020202020204" pitchFamily="34" charset="0"/>
              <a:buChar char="•"/>
            </a:pPr>
            <a:r>
              <a:rPr lang="en-US" sz="3600" b="1" dirty="0">
                <a:solidFill>
                  <a:schemeClr val="tx1">
                    <a:lumMod val="85000"/>
                  </a:schemeClr>
                </a:solidFill>
              </a:rPr>
              <a:t>Identification of the needed change</a:t>
            </a:r>
          </a:p>
          <a:p>
            <a:pPr marL="1028700" lvl="1" indent="-571500">
              <a:buFont typeface="Arial" panose="020B0604020202020204" pitchFamily="34" charset="0"/>
              <a:buChar char="•"/>
            </a:pPr>
            <a:r>
              <a:rPr lang="en-US" sz="3600" b="1" dirty="0">
                <a:solidFill>
                  <a:schemeClr val="tx1">
                    <a:lumMod val="85000"/>
                  </a:schemeClr>
                </a:solidFill>
              </a:rPr>
              <a:t>Proper implementation</a:t>
            </a:r>
          </a:p>
          <a:p>
            <a:pPr marL="1028700" lvl="1" indent="-571500">
              <a:buFont typeface="Arial" panose="020B0604020202020204" pitchFamily="34" charset="0"/>
              <a:buChar char="•"/>
            </a:pPr>
            <a:r>
              <a:rPr lang="en-US" sz="3600" b="1" dirty="0">
                <a:solidFill>
                  <a:schemeClr val="tx1">
                    <a:lumMod val="85000"/>
                  </a:schemeClr>
                </a:solidFill>
              </a:rPr>
              <a:t>Consolidation of proof</a:t>
            </a:r>
          </a:p>
        </p:txBody>
      </p:sp>
    </p:spTree>
    <p:extLst>
      <p:ext uri="{BB962C8B-B14F-4D97-AF65-F5344CB8AC3E}">
        <p14:creationId xmlns:p14="http://schemas.microsoft.com/office/powerpoint/2010/main" val="104706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7" name="Content Placeholder 2">
            <a:extLst>
              <a:ext uri="{FF2B5EF4-FFF2-40B4-BE49-F238E27FC236}">
                <a16:creationId xmlns:a16="http://schemas.microsoft.com/office/drawing/2014/main" id="{947E760E-2CFD-4D41-A3F3-89CD960F4E6E}"/>
              </a:ext>
            </a:extLst>
          </p:cNvPr>
          <p:cNvSpPr>
            <a:spLocks noGrp="1"/>
          </p:cNvSpPr>
          <p:nvPr>
            <p:ph idx="1"/>
          </p:nvPr>
        </p:nvSpPr>
        <p:spPr>
          <a:xfrm>
            <a:off x="579120" y="1138984"/>
            <a:ext cx="6588949" cy="3599316"/>
          </a:xfrm>
        </p:spPr>
        <p:txBody>
          <a:bodyPr>
            <a:noAutofit/>
          </a:bodyPr>
          <a:lstStyle/>
          <a:p>
            <a:pPr marL="514350" lvl="0" indent="-514350">
              <a:buFont typeface="+mj-lt"/>
              <a:buAutoNum type="arabicPeriod"/>
            </a:pPr>
            <a:r>
              <a:rPr lang="en-US" sz="3200" dirty="0"/>
              <a:t>Create a sense of urgency.</a:t>
            </a:r>
          </a:p>
          <a:p>
            <a:pPr marL="514350" lvl="0" indent="-514350">
              <a:buFont typeface="+mj-lt"/>
              <a:buAutoNum type="arabicPeriod"/>
            </a:pPr>
            <a:r>
              <a:rPr lang="en-US" sz="3200" dirty="0"/>
              <a:t>Build a guiding coalition.</a:t>
            </a:r>
          </a:p>
          <a:p>
            <a:pPr marL="514350" lvl="0" indent="-514350">
              <a:buFont typeface="+mj-lt"/>
              <a:buAutoNum type="arabicPeriod"/>
            </a:pPr>
            <a:r>
              <a:rPr lang="en-US" sz="3200" dirty="0"/>
              <a:t>Form a strategic vision &amp; initiatives.</a:t>
            </a:r>
          </a:p>
          <a:p>
            <a:pPr marL="514350" lvl="0" indent="-514350">
              <a:buFont typeface="+mj-lt"/>
              <a:buAutoNum type="arabicPeriod"/>
            </a:pPr>
            <a:r>
              <a:rPr lang="en-US" sz="3200" dirty="0"/>
              <a:t>Communicate the vision.</a:t>
            </a:r>
          </a:p>
        </p:txBody>
      </p:sp>
      <p:sp>
        <p:nvSpPr>
          <p:cNvPr id="8" name="Title 1">
            <a:extLst>
              <a:ext uri="{FF2B5EF4-FFF2-40B4-BE49-F238E27FC236}">
                <a16:creationId xmlns:a16="http://schemas.microsoft.com/office/drawing/2014/main" id="{478F7FA3-62AD-46D8-B452-4BD9AC4E2FE7}"/>
              </a:ext>
            </a:extLst>
          </p:cNvPr>
          <p:cNvSpPr>
            <a:spLocks noGrp="1"/>
          </p:cNvSpPr>
          <p:nvPr>
            <p:ph type="title"/>
          </p:nvPr>
        </p:nvSpPr>
        <p:spPr>
          <a:xfrm>
            <a:off x="718421" y="58046"/>
            <a:ext cx="9788387" cy="1080938"/>
          </a:xfrm>
        </p:spPr>
        <p:txBody>
          <a:bodyPr>
            <a:normAutofit/>
          </a:bodyPr>
          <a:lstStyle/>
          <a:p>
            <a:r>
              <a:rPr lang="en-US" sz="4500" dirty="0">
                <a:solidFill>
                  <a:schemeClr val="tx1">
                    <a:lumMod val="95000"/>
                    <a:lumOff val="5000"/>
                  </a:schemeClr>
                </a:solidFill>
                <a:latin typeface="Impact" panose="020B0806030902050204" pitchFamily="34" charset="0"/>
              </a:rPr>
              <a:t>Kotter Eight-Stage Change Process</a:t>
            </a:r>
          </a:p>
        </p:txBody>
      </p:sp>
      <p:pic>
        <p:nvPicPr>
          <p:cNvPr id="2" name="Picture 2">
            <a:extLst>
              <a:ext uri="{FF2B5EF4-FFF2-40B4-BE49-F238E27FC236}">
                <a16:creationId xmlns:a16="http://schemas.microsoft.com/office/drawing/2014/main" id="{70B2AC9D-FBA0-4848-9CC5-B1B648D04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069" y="846884"/>
            <a:ext cx="47625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5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7" name="Content Placeholder 2">
            <a:extLst>
              <a:ext uri="{FF2B5EF4-FFF2-40B4-BE49-F238E27FC236}">
                <a16:creationId xmlns:a16="http://schemas.microsoft.com/office/drawing/2014/main" id="{947E760E-2CFD-4D41-A3F3-89CD960F4E6E}"/>
              </a:ext>
            </a:extLst>
          </p:cNvPr>
          <p:cNvSpPr>
            <a:spLocks noGrp="1"/>
          </p:cNvSpPr>
          <p:nvPr>
            <p:ph idx="1"/>
          </p:nvPr>
        </p:nvSpPr>
        <p:spPr>
          <a:xfrm>
            <a:off x="579120" y="1138984"/>
            <a:ext cx="6588949" cy="3599316"/>
          </a:xfrm>
        </p:spPr>
        <p:txBody>
          <a:bodyPr>
            <a:noAutofit/>
          </a:bodyPr>
          <a:lstStyle/>
          <a:p>
            <a:pPr marL="514350" lvl="0" indent="-514350">
              <a:buFont typeface="+mj-lt"/>
              <a:buAutoNum type="arabicPeriod" startAt="5"/>
            </a:pPr>
            <a:r>
              <a:rPr lang="en-US" sz="3200" dirty="0"/>
              <a:t>Enable action by removing barriers. </a:t>
            </a:r>
          </a:p>
          <a:p>
            <a:pPr marL="514350" lvl="0" indent="-514350">
              <a:buFont typeface="+mj-lt"/>
              <a:buAutoNum type="arabicPeriod" startAt="5"/>
            </a:pPr>
            <a:r>
              <a:rPr lang="en-US" sz="3200" dirty="0"/>
              <a:t>Generate short-term wins. </a:t>
            </a:r>
          </a:p>
          <a:p>
            <a:pPr marL="514350" lvl="0" indent="-514350">
              <a:buFont typeface="+mj-lt"/>
              <a:buAutoNum type="arabicPeriod" startAt="5"/>
            </a:pPr>
            <a:r>
              <a:rPr lang="en-US" sz="3200" dirty="0"/>
              <a:t>Sustain acceleration. </a:t>
            </a:r>
          </a:p>
          <a:p>
            <a:pPr marL="514350" lvl="0" indent="-514350">
              <a:buFont typeface="+mj-lt"/>
              <a:buAutoNum type="arabicPeriod" startAt="5"/>
            </a:pPr>
            <a:r>
              <a:rPr lang="en-US" sz="3200" dirty="0"/>
              <a:t>Institute change. </a:t>
            </a:r>
          </a:p>
        </p:txBody>
      </p:sp>
      <p:sp>
        <p:nvSpPr>
          <p:cNvPr id="8" name="Title 1">
            <a:extLst>
              <a:ext uri="{FF2B5EF4-FFF2-40B4-BE49-F238E27FC236}">
                <a16:creationId xmlns:a16="http://schemas.microsoft.com/office/drawing/2014/main" id="{478F7FA3-62AD-46D8-B452-4BD9AC4E2FE7}"/>
              </a:ext>
            </a:extLst>
          </p:cNvPr>
          <p:cNvSpPr>
            <a:spLocks noGrp="1"/>
          </p:cNvSpPr>
          <p:nvPr>
            <p:ph type="title"/>
          </p:nvPr>
        </p:nvSpPr>
        <p:spPr>
          <a:xfrm>
            <a:off x="718421" y="58046"/>
            <a:ext cx="9788387" cy="1080938"/>
          </a:xfrm>
        </p:spPr>
        <p:txBody>
          <a:bodyPr>
            <a:normAutofit/>
          </a:bodyPr>
          <a:lstStyle/>
          <a:p>
            <a:r>
              <a:rPr lang="en-US" sz="4500" dirty="0">
                <a:solidFill>
                  <a:schemeClr val="tx1">
                    <a:lumMod val="95000"/>
                    <a:lumOff val="5000"/>
                  </a:schemeClr>
                </a:solidFill>
                <a:latin typeface="Impact" panose="020B0806030902050204" pitchFamily="34" charset="0"/>
              </a:rPr>
              <a:t>Kotter Eight-Stage Change Process</a:t>
            </a:r>
          </a:p>
        </p:txBody>
      </p:sp>
      <p:pic>
        <p:nvPicPr>
          <p:cNvPr id="19458" name="Picture 2">
            <a:extLst>
              <a:ext uri="{FF2B5EF4-FFF2-40B4-BE49-F238E27FC236}">
                <a16:creationId xmlns:a16="http://schemas.microsoft.com/office/drawing/2014/main" id="{409D5179-4357-44BE-91E3-723B8A060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069" y="846884"/>
            <a:ext cx="47625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9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7" name="Content Placeholder 2">
            <a:extLst>
              <a:ext uri="{FF2B5EF4-FFF2-40B4-BE49-F238E27FC236}">
                <a16:creationId xmlns:a16="http://schemas.microsoft.com/office/drawing/2014/main" id="{947E760E-2CFD-4D41-A3F3-89CD960F4E6E}"/>
              </a:ext>
            </a:extLst>
          </p:cNvPr>
          <p:cNvSpPr>
            <a:spLocks noGrp="1"/>
          </p:cNvSpPr>
          <p:nvPr>
            <p:ph idx="1"/>
          </p:nvPr>
        </p:nvSpPr>
        <p:spPr>
          <a:xfrm>
            <a:off x="579120" y="1138984"/>
            <a:ext cx="7289533" cy="4042616"/>
          </a:xfrm>
        </p:spPr>
        <p:txBody>
          <a:bodyPr>
            <a:noAutofit/>
          </a:bodyPr>
          <a:lstStyle/>
          <a:p>
            <a:r>
              <a:rPr lang="en-US" sz="3200" dirty="0"/>
              <a:t>TriZetto a Health Care Software Division of Cognizant, Inc</a:t>
            </a:r>
          </a:p>
          <a:p>
            <a:r>
              <a:rPr lang="en-US" sz="3200" dirty="0"/>
              <a:t>Median workforce age: mid-40 to mid-50 years of age</a:t>
            </a:r>
          </a:p>
          <a:p>
            <a:r>
              <a:rPr lang="en-US" sz="3200" dirty="0"/>
              <a:t>These are SMEs of the different TriZetto applications</a:t>
            </a:r>
          </a:p>
          <a:p>
            <a:r>
              <a:rPr lang="en-US" sz="3200" dirty="0"/>
              <a:t>Replacing them is a conundrum</a:t>
            </a:r>
          </a:p>
        </p:txBody>
      </p:sp>
      <p:sp>
        <p:nvSpPr>
          <p:cNvPr id="8" name="Title 1">
            <a:extLst>
              <a:ext uri="{FF2B5EF4-FFF2-40B4-BE49-F238E27FC236}">
                <a16:creationId xmlns:a16="http://schemas.microsoft.com/office/drawing/2014/main" id="{478F7FA3-62AD-46D8-B452-4BD9AC4E2FE7}"/>
              </a:ext>
            </a:extLst>
          </p:cNvPr>
          <p:cNvSpPr>
            <a:spLocks noGrp="1"/>
          </p:cNvSpPr>
          <p:nvPr>
            <p:ph type="title"/>
          </p:nvPr>
        </p:nvSpPr>
        <p:spPr>
          <a:xfrm>
            <a:off x="718421" y="58046"/>
            <a:ext cx="9788387"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The Outlined Organization Change Initiative</a:t>
            </a:r>
          </a:p>
        </p:txBody>
      </p:sp>
      <p:pic>
        <p:nvPicPr>
          <p:cNvPr id="20482" name="Picture 2">
            <a:extLst>
              <a:ext uri="{FF2B5EF4-FFF2-40B4-BE49-F238E27FC236}">
                <a16:creationId xmlns:a16="http://schemas.microsoft.com/office/drawing/2014/main" id="{60F8E9C2-DDD0-4DB5-B7D8-14BB706CE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209" y="1044575"/>
            <a:ext cx="3295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8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a:t>
            </a:r>
          </a:p>
        </p:txBody>
      </p:sp>
      <p:sp>
        <p:nvSpPr>
          <p:cNvPr id="11" name="Content Placeholder 2">
            <a:extLst>
              <a:ext uri="{FF2B5EF4-FFF2-40B4-BE49-F238E27FC236}">
                <a16:creationId xmlns:a16="http://schemas.microsoft.com/office/drawing/2014/main" id="{54AB5434-C3BD-4D4E-A32C-144D5EA09D60}"/>
              </a:ext>
            </a:extLst>
          </p:cNvPr>
          <p:cNvSpPr>
            <a:spLocks noGrp="1"/>
          </p:cNvSpPr>
          <p:nvPr>
            <p:ph idx="1"/>
          </p:nvPr>
        </p:nvSpPr>
        <p:spPr>
          <a:xfrm>
            <a:off x="838200" y="1825625"/>
            <a:ext cx="10515600" cy="4351338"/>
          </a:xfrm>
        </p:spPr>
        <p:txBody>
          <a:bodyPr/>
          <a:lstStyle/>
          <a:p>
            <a:pPr marL="0" indent="0">
              <a:buNone/>
            </a:pPr>
            <a:r>
              <a:rPr lang="en-US" sz="3200" b="1" dirty="0"/>
              <a:t>Stage 1. Establish a sense of urgency.</a:t>
            </a:r>
          </a:p>
          <a:p>
            <a:r>
              <a:rPr lang="en-US" sz="2800" dirty="0"/>
              <a:t>The problem of replacing SMEs </a:t>
            </a:r>
          </a:p>
          <a:p>
            <a:r>
              <a:rPr lang="en-US" sz="2800" dirty="0"/>
              <a:t>Sense complacency </a:t>
            </a:r>
          </a:p>
          <a:p>
            <a:r>
              <a:rPr lang="en-US" sz="2800" dirty="0"/>
              <a:t>An aging workforce is a threat</a:t>
            </a:r>
          </a:p>
          <a:p>
            <a:r>
              <a:rPr lang="en-US" sz="2800" dirty="0"/>
              <a:t>How to make the leadership see </a:t>
            </a:r>
          </a:p>
          <a:p>
            <a:endParaRPr lang="en-US" dirty="0"/>
          </a:p>
        </p:txBody>
      </p:sp>
      <p:pic>
        <p:nvPicPr>
          <p:cNvPr id="21506" name="Picture 2" descr="Change Management - Step 1: Creating a Sense of Urgency - Viral Solutions -  Your Personal Chief Marketing Officer">
            <a:extLst>
              <a:ext uri="{FF2B5EF4-FFF2-40B4-BE49-F238E27FC236}">
                <a16:creationId xmlns:a16="http://schemas.microsoft.com/office/drawing/2014/main" id="{E57AD5FB-C0AE-4571-9732-5376A386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498" y="1405325"/>
            <a:ext cx="4019997" cy="268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0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eading Digital Transformation (Step 2) Build a Guiding Coalition">
            <a:extLst>
              <a:ext uri="{FF2B5EF4-FFF2-40B4-BE49-F238E27FC236}">
                <a16:creationId xmlns:a16="http://schemas.microsoft.com/office/drawing/2014/main" id="{3110EB9A-EAF2-4344-859B-004759754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511" y="1405325"/>
            <a:ext cx="4017983" cy="17469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6" name="Content Placeholder 5">
            <a:extLst>
              <a:ext uri="{FF2B5EF4-FFF2-40B4-BE49-F238E27FC236}">
                <a16:creationId xmlns:a16="http://schemas.microsoft.com/office/drawing/2014/main" id="{A5F82776-3291-427D-A928-F4920D1F28A0}"/>
              </a:ext>
            </a:extLst>
          </p:cNvPr>
          <p:cNvSpPr>
            <a:spLocks noGrp="1"/>
          </p:cNvSpPr>
          <p:nvPr>
            <p:ph idx="1"/>
          </p:nvPr>
        </p:nvSpPr>
        <p:spPr/>
        <p:txBody>
          <a:bodyPr/>
          <a:lstStyle/>
          <a:p>
            <a:pPr marL="0" indent="0">
              <a:buNone/>
            </a:pPr>
            <a:r>
              <a:rPr lang="en-US" sz="3200" b="1" dirty="0"/>
              <a:t>Stage 2. Creating the guiding coalition.</a:t>
            </a:r>
          </a:p>
          <a:p>
            <a:r>
              <a:rPr lang="en-US" dirty="0"/>
              <a:t>Committees will need to be formed</a:t>
            </a:r>
          </a:p>
          <a:p>
            <a:r>
              <a:rPr lang="en-US" dirty="0"/>
              <a:t>Leadership must be involved </a:t>
            </a:r>
          </a:p>
          <a:p>
            <a:r>
              <a:rPr lang="en-US" dirty="0"/>
              <a:t>Training committee established</a:t>
            </a:r>
          </a:p>
          <a:p>
            <a:r>
              <a:rPr lang="en-US" dirty="0"/>
              <a:t>Focus on the proper turnover of the skills</a:t>
            </a:r>
          </a:p>
        </p:txBody>
      </p:sp>
      <p:pic>
        <p:nvPicPr>
          <p:cNvPr id="14" name="Picture 2" descr="Leading Digital Transformation (Step 2) Build a Guiding Coalition">
            <a:extLst>
              <a:ext uri="{FF2B5EF4-FFF2-40B4-BE49-F238E27FC236}">
                <a16:creationId xmlns:a16="http://schemas.microsoft.com/office/drawing/2014/main" id="{556F755D-F0D1-4672-9F32-0400774625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219"/>
          <a:stretch/>
        </p:blipFill>
        <p:spPr bwMode="auto">
          <a:xfrm>
            <a:off x="7804511" y="1405325"/>
            <a:ext cx="4017983" cy="265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3" name="Content Placeholder 2">
            <a:extLst>
              <a:ext uri="{FF2B5EF4-FFF2-40B4-BE49-F238E27FC236}">
                <a16:creationId xmlns:a16="http://schemas.microsoft.com/office/drawing/2014/main" id="{E5E16FE9-8935-44FB-A117-3AD3D0E34B62}"/>
              </a:ext>
            </a:extLst>
          </p:cNvPr>
          <p:cNvSpPr>
            <a:spLocks noGrp="1"/>
          </p:cNvSpPr>
          <p:nvPr>
            <p:ph idx="1"/>
          </p:nvPr>
        </p:nvSpPr>
        <p:spPr>
          <a:xfrm>
            <a:off x="838200" y="1825625"/>
            <a:ext cx="8023058" cy="4351338"/>
          </a:xfrm>
        </p:spPr>
        <p:txBody>
          <a:bodyPr/>
          <a:lstStyle/>
          <a:p>
            <a:pPr marL="0" indent="0">
              <a:buNone/>
            </a:pPr>
            <a:r>
              <a:rPr lang="en-US" sz="3200" b="1" dirty="0"/>
              <a:t>Stage 3. Develop a vision and strategy.</a:t>
            </a:r>
          </a:p>
          <a:p>
            <a:r>
              <a:rPr lang="en-US" dirty="0"/>
              <a:t>They are taking skills and knowledge with them</a:t>
            </a:r>
          </a:p>
          <a:p>
            <a:r>
              <a:rPr lang="en-US" dirty="0"/>
              <a:t>Knowledge and skills will transferred prior leaving</a:t>
            </a:r>
          </a:p>
          <a:p>
            <a:r>
              <a:rPr lang="en-US" dirty="0"/>
              <a:t>Strategy: launch a series of programs</a:t>
            </a:r>
          </a:p>
          <a:p>
            <a:pPr marL="971550" lvl="1" indent="-514350">
              <a:buFont typeface="+mj-lt"/>
              <a:buAutoNum type="romanLcPeriod"/>
            </a:pPr>
            <a:r>
              <a:rPr lang="en-US" dirty="0"/>
              <a:t>Mentoring</a:t>
            </a:r>
          </a:p>
          <a:p>
            <a:pPr marL="971550" lvl="1" indent="-514350">
              <a:buFont typeface="+mj-lt"/>
              <a:buAutoNum type="romanLcPeriod"/>
            </a:pPr>
            <a:r>
              <a:rPr lang="en-US" dirty="0"/>
              <a:t>Development of oversight </a:t>
            </a:r>
          </a:p>
          <a:p>
            <a:pPr marL="971550" lvl="1" indent="-514350">
              <a:buFont typeface="+mj-lt"/>
              <a:buAutoNum type="romanLcPeriod"/>
            </a:pPr>
            <a:r>
              <a:rPr lang="en-US" dirty="0"/>
              <a:t>Introduction of company online forums </a:t>
            </a:r>
          </a:p>
          <a:p>
            <a:pPr marL="971550" lvl="1" indent="-514350">
              <a:buFont typeface="+mj-lt"/>
              <a:buAutoNum type="romanLcPeriod"/>
            </a:pPr>
            <a:r>
              <a:rPr lang="en-US" dirty="0"/>
              <a:t>Pre-retirement program</a:t>
            </a:r>
          </a:p>
        </p:txBody>
      </p:sp>
      <p:pic>
        <p:nvPicPr>
          <p:cNvPr id="23554" name="Picture 2" descr="Vision vs. Strategy vs. Tactics">
            <a:extLst>
              <a:ext uri="{FF2B5EF4-FFF2-40B4-BE49-F238E27FC236}">
                <a16:creationId xmlns:a16="http://schemas.microsoft.com/office/drawing/2014/main" id="{CA7E9850-2832-4586-8AC6-2C3CF2461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076" y="1405324"/>
            <a:ext cx="3393418" cy="254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150D3-8884-4B78-9950-566D293F36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046"/>
            <a:ext cx="12192000" cy="6858000"/>
          </a:xfrm>
          <a:prstGeom prst="rect">
            <a:avLst/>
          </a:prstGeom>
        </p:spPr>
      </p:pic>
      <p:sp>
        <p:nvSpPr>
          <p:cNvPr id="9" name="Title 1">
            <a:extLst>
              <a:ext uri="{FF2B5EF4-FFF2-40B4-BE49-F238E27FC236}">
                <a16:creationId xmlns:a16="http://schemas.microsoft.com/office/drawing/2014/main" id="{F9788370-0634-4A07-AA0C-EFCD3253341B}"/>
              </a:ext>
            </a:extLst>
          </p:cNvPr>
          <p:cNvSpPr>
            <a:spLocks noGrp="1"/>
          </p:cNvSpPr>
          <p:nvPr>
            <p:ph type="title"/>
          </p:nvPr>
        </p:nvSpPr>
        <p:spPr>
          <a:xfrm>
            <a:off x="718421" y="184382"/>
            <a:ext cx="11289095" cy="1080938"/>
          </a:xfrm>
        </p:spPr>
        <p:txBody>
          <a:bodyPr>
            <a:normAutofit fontScale="90000"/>
          </a:bodyPr>
          <a:lstStyle/>
          <a:p>
            <a:r>
              <a:rPr lang="en-US" sz="4500" dirty="0">
                <a:solidFill>
                  <a:schemeClr val="tx1">
                    <a:lumMod val="95000"/>
                    <a:lumOff val="5000"/>
                  </a:schemeClr>
                </a:solidFill>
                <a:latin typeface="Impact" panose="020B0806030902050204" pitchFamily="34" charset="0"/>
              </a:rPr>
              <a:t>Outlining the Initiative using High-Level Tasks Needed for the Initiative (Continued)</a:t>
            </a:r>
          </a:p>
        </p:txBody>
      </p:sp>
      <p:sp>
        <p:nvSpPr>
          <p:cNvPr id="3" name="Content Placeholder 2">
            <a:extLst>
              <a:ext uri="{FF2B5EF4-FFF2-40B4-BE49-F238E27FC236}">
                <a16:creationId xmlns:a16="http://schemas.microsoft.com/office/drawing/2014/main" id="{CC277973-371C-4453-AE06-8D6D407F3F60}"/>
              </a:ext>
            </a:extLst>
          </p:cNvPr>
          <p:cNvSpPr>
            <a:spLocks noGrp="1"/>
          </p:cNvSpPr>
          <p:nvPr>
            <p:ph idx="1"/>
          </p:nvPr>
        </p:nvSpPr>
        <p:spPr>
          <a:xfrm>
            <a:off x="838200" y="1825625"/>
            <a:ext cx="7661666" cy="4351338"/>
          </a:xfrm>
        </p:spPr>
        <p:txBody>
          <a:bodyPr/>
          <a:lstStyle/>
          <a:p>
            <a:pPr marL="0" indent="0">
              <a:buNone/>
            </a:pPr>
            <a:r>
              <a:rPr lang="en-US" sz="3200" b="1" dirty="0"/>
              <a:t>Step 4. Communicating the vision.</a:t>
            </a:r>
          </a:p>
          <a:p>
            <a:r>
              <a:rPr lang="en-US" dirty="0"/>
              <a:t>Changing requires a lot of communicating</a:t>
            </a:r>
          </a:p>
          <a:p>
            <a:r>
              <a:rPr lang="en-US" dirty="0"/>
              <a:t>Vision is not complete without proper communication</a:t>
            </a:r>
          </a:p>
          <a:p>
            <a:r>
              <a:rPr lang="en-US" dirty="0"/>
              <a:t>Under communication can become a culprit</a:t>
            </a:r>
          </a:p>
          <a:p>
            <a:r>
              <a:rPr lang="en-US" dirty="0"/>
              <a:t>Less communication means less understanding</a:t>
            </a:r>
          </a:p>
          <a:p>
            <a:endParaRPr lang="en-US" dirty="0"/>
          </a:p>
          <a:p>
            <a:endParaRPr lang="en-US" dirty="0"/>
          </a:p>
        </p:txBody>
      </p:sp>
      <p:pic>
        <p:nvPicPr>
          <p:cNvPr id="24578" name="Picture 2" descr="How to Communicate Your Vision - Tim Elmore">
            <a:extLst>
              <a:ext uri="{FF2B5EF4-FFF2-40B4-BE49-F238E27FC236}">
                <a16:creationId xmlns:a16="http://schemas.microsoft.com/office/drawing/2014/main" id="{8315A049-8645-4D24-B5EA-13F4BCAC2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826" y="1405324"/>
            <a:ext cx="3827667" cy="254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2920</Words>
  <Application>Microsoft Office PowerPoint</Application>
  <PresentationFormat>Widescreen</PresentationFormat>
  <Paragraphs>151</Paragraphs>
  <Slides>16</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16</vt:i4>
      </vt:variant>
    </vt:vector>
  </HeadingPairs>
  <TitlesOfParts>
    <vt:vector size="22" baseType="lpstr">
      <vt:lpstr>Arial</vt:lpstr>
      <vt:lpstr>Calibri</vt:lpstr>
      <vt:lpstr>Calibri Light</vt:lpstr>
      <vt:lpstr>Impact</vt:lpstr>
      <vt:lpstr>Times New Roman</vt:lpstr>
      <vt:lpstr>Office Theme</vt:lpstr>
      <vt:lpstr>PowerPoint Presentation</vt:lpstr>
      <vt:lpstr>PowerPoint Presentation</vt:lpstr>
      <vt:lpstr>Kotter Eight-Stage Change Process</vt:lpstr>
      <vt:lpstr>Kotter Eight-Stage Change Process</vt:lpstr>
      <vt:lpstr>The Outlined Organization Change Initiative</vt:lpstr>
      <vt:lpstr>Outlining the Initiative using High-Level Tasks Needed for the Initiative</vt:lpstr>
      <vt:lpstr>Outlining the Initiative using High-Level Tasks Needed for the Initiative (Continued)</vt:lpstr>
      <vt:lpstr>Outlining the Initiative using High-Level Tasks Needed for the Initiative (Continued)</vt:lpstr>
      <vt:lpstr>Outlining the Initiative using High-Level Tasks Needed for the Initiative (Continued)</vt:lpstr>
      <vt:lpstr>Outlining the Initiative using High-Level Tasks Needed for the Initiative (Continued)</vt:lpstr>
      <vt:lpstr>Outlining the Initiative using High-Level Tasks Needed for the Initiative (Continued)</vt:lpstr>
      <vt:lpstr>Outlining the Initiative using High-Level Tasks Needed for the Initiative (Continued)</vt:lpstr>
      <vt:lpstr>Outlining the Initiative using High-Level Tasks Needed for the Initiative (Continued)</vt:lpstr>
      <vt:lpstr>Conclusion</vt:lpstr>
      <vt:lpstr>Reference</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Primero</dc:creator>
  <cp:lastModifiedBy>Leopoldo Primero</cp:lastModifiedBy>
  <cp:revision>533</cp:revision>
  <dcterms:created xsi:type="dcterms:W3CDTF">2019-11-25T01:32:09Z</dcterms:created>
  <dcterms:modified xsi:type="dcterms:W3CDTF">2022-06-08T17:06:17Z</dcterms:modified>
</cp:coreProperties>
</file>